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1"/>
  </p:notesMasterIdLst>
  <p:handoutMasterIdLst>
    <p:handoutMasterId r:id="rId32"/>
  </p:handoutMasterIdLst>
  <p:sldIdLst>
    <p:sldId id="698" r:id="rId2"/>
    <p:sldId id="711" r:id="rId3"/>
    <p:sldId id="700" r:id="rId4"/>
    <p:sldId id="701" r:id="rId5"/>
    <p:sldId id="702" r:id="rId6"/>
    <p:sldId id="704" r:id="rId7"/>
    <p:sldId id="705" r:id="rId8"/>
    <p:sldId id="706" r:id="rId9"/>
    <p:sldId id="707" r:id="rId10"/>
    <p:sldId id="708" r:id="rId11"/>
    <p:sldId id="709" r:id="rId12"/>
    <p:sldId id="710" r:id="rId13"/>
    <p:sldId id="712" r:id="rId14"/>
    <p:sldId id="713" r:id="rId15"/>
    <p:sldId id="714" r:id="rId16"/>
    <p:sldId id="715" r:id="rId17"/>
    <p:sldId id="716" r:id="rId18"/>
    <p:sldId id="717" r:id="rId19"/>
    <p:sldId id="718" r:id="rId20"/>
    <p:sldId id="719" r:id="rId21"/>
    <p:sldId id="720" r:id="rId22"/>
    <p:sldId id="721" r:id="rId23"/>
    <p:sldId id="723" r:id="rId24"/>
    <p:sldId id="725" r:id="rId25"/>
    <p:sldId id="724" r:id="rId26"/>
    <p:sldId id="726" r:id="rId27"/>
    <p:sldId id="727" r:id="rId28"/>
    <p:sldId id="728" r:id="rId29"/>
    <p:sldId id="722" r:id="rId30"/>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63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88" autoAdjust="0"/>
    <p:restoredTop sz="94615" autoAdjust="0"/>
  </p:normalViewPr>
  <p:slideViewPr>
    <p:cSldViewPr snapToGrid="0">
      <p:cViewPr varScale="1">
        <p:scale>
          <a:sx n="51" d="100"/>
          <a:sy n="51" d="100"/>
        </p:scale>
        <p:origin x="-1097" y="-70"/>
      </p:cViewPr>
      <p:guideLst>
        <p:guide orient="horz" pos="2160"/>
        <p:guide pos="2880"/>
      </p:guideLst>
    </p:cSldViewPr>
  </p:slideViewPr>
  <p:outlineViewPr>
    <p:cViewPr>
      <p:scale>
        <a:sx n="33" d="100"/>
        <a:sy n="33" d="100"/>
      </p:scale>
      <p:origin x="48" y="970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AB22822C-C456-4414-AE06-0587A661ADC6}" type="datetimeFigureOut">
              <a:rPr lang="en-US" smtClean="0"/>
              <a:t>20-Apr-19</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E4C5F2FF-A11B-4B29-8F2C-663B5EFFB184}" type="slidenum">
              <a:rPr lang="en-US" smtClean="0"/>
              <a:t>‹#›</a:t>
            </a:fld>
            <a:endParaRPr lang="en-US"/>
          </a:p>
        </p:txBody>
      </p:sp>
    </p:spTree>
    <p:extLst>
      <p:ext uri="{BB962C8B-B14F-4D97-AF65-F5344CB8AC3E}">
        <p14:creationId xmlns:p14="http://schemas.microsoft.com/office/powerpoint/2010/main" val="3161921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EC0EEF1-3FD8-4BFA-9B1F-421C87812FCC}" type="datetimeFigureOut">
              <a:rPr lang="en-US" smtClean="0"/>
              <a:pPr/>
              <a:t>20-Apr-19</a:t>
            </a:fld>
            <a:endParaRPr lang="en-US"/>
          </a:p>
        </p:txBody>
      </p:sp>
      <p:sp>
        <p:nvSpPr>
          <p:cNvPr id="4" name="Slide Image Placeholder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6BABA33-8F8C-49CF-B59B-65B630054CB3}" type="slidenum">
              <a:rPr lang="en-US" smtClean="0"/>
              <a:pPr/>
              <a:t>‹#›</a:t>
            </a:fld>
            <a:endParaRPr lang="en-US"/>
          </a:p>
        </p:txBody>
      </p:sp>
    </p:spTree>
    <p:extLst>
      <p:ext uri="{BB962C8B-B14F-4D97-AF65-F5344CB8AC3E}">
        <p14:creationId xmlns:p14="http://schemas.microsoft.com/office/powerpoint/2010/main" val="3297442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endParaRPr sz="1350"/>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smtClean="0"/>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a:p>
        </p:txBody>
      </p:sp>
    </p:spTree>
    <p:extLst>
      <p:ext uri="{BB962C8B-B14F-4D97-AF65-F5344CB8AC3E}">
        <p14:creationId xmlns:p14="http://schemas.microsoft.com/office/powerpoint/2010/main" val="19023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20-Apr-19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4217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smtClean="0"/>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pPr/>
              <a:t>20-Apr-19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5410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pPr/>
              <a:t>20-Apr-19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82336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pPr/>
              <a:t>20-Apr-19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0895C8-5CE9-41DB-AC56-9DBE35E21820}"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34855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pPr/>
              <a:t>20-Apr-19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48293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pPr/>
              <a:t>20-Apr-19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17168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20-Apr-19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04764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20-Apr-19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8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20-Apr-19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103680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20-Apr-19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4674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fld id="{8A14ADD0-1074-446D-BD4E-C5F6DBE742F4}" type="datetimeFigureOut">
              <a:rPr lang="en-US" smtClean="0"/>
              <a:pPr/>
              <a:t>20-Apr-19</a:t>
            </a:fld>
            <a:endParaRPr lang="en-US"/>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endParaRPr lang="en-US"/>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fld id="{5F0895C8-5CE9-41DB-AC56-9DBE35E21820}" type="slidenum">
              <a:rPr lang="en-US" smtClean="0"/>
              <a:pPr/>
              <a:t>‹#›</a:t>
            </a:fld>
            <a:endParaRPr lang="en-US"/>
          </a:p>
        </p:txBody>
      </p:sp>
    </p:spTree>
    <p:extLst>
      <p:ext uri="{BB962C8B-B14F-4D97-AF65-F5344CB8AC3E}">
        <p14:creationId xmlns:p14="http://schemas.microsoft.com/office/powerpoint/2010/main" val="11922382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5.xml.rels><?xml version="1.0" encoding="UTF-8" standalone="yes"?>
<Relationships xmlns="http://schemas.openxmlformats.org/package/2006/relationships"><Relationship Id="rId3" Type="http://schemas.openxmlformats.org/officeDocument/2006/relationships/hyperlink" Target="http://bit.ly/ykiendonggopltt" TargetMode="External"/><Relationship Id="rId2" Type="http://schemas.openxmlformats.org/officeDocument/2006/relationships/hyperlink" Target="http://lttc.edu.vn/"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file:///C:\Users\Thu%20Thuy\Desktop\tong%20ket%20HKI.xls"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file:///C:\Users\Thu%20Thuy\Desktop\thong%20ke%20vang%20hoc%20HKII.xls" TargetMode="External"/><Relationship Id="rId4" Type="http://schemas.openxmlformats.org/officeDocument/2006/relationships/image" Target="../media/image3.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6870" y="1624085"/>
            <a:ext cx="8079458" cy="4844954"/>
          </a:xfrm>
        </p:spPr>
        <p:txBody>
          <a:bodyPr>
            <a:normAutofit lnSpcReduction="10000"/>
          </a:bodyPr>
          <a:lstStyle/>
          <a:p>
            <a:pPr marL="34290" indent="0" algn="ctr">
              <a:buNone/>
            </a:pPr>
            <a:endParaRPr lang="en-US" sz="1000" b="1" dirty="0"/>
          </a:p>
          <a:p>
            <a:pPr marL="34290" indent="0" algn="ctr">
              <a:buNone/>
            </a:pPr>
            <a:r>
              <a:rPr lang="en-US" sz="6000" b="1" dirty="0" smtClean="0">
                <a:latin typeface="Times New Roman" pitchFamily="18" charset="0"/>
                <a:cs typeface="Times New Roman" pitchFamily="18" charset="0"/>
              </a:rPr>
              <a:t>HỌP </a:t>
            </a:r>
            <a:r>
              <a:rPr lang="en-US" sz="6000" b="1" dirty="0">
                <a:latin typeface="Times New Roman" pitchFamily="18" charset="0"/>
                <a:cs typeface="Times New Roman" pitchFamily="18" charset="0"/>
              </a:rPr>
              <a:t>PHỤ HUYNH HỌC SINH </a:t>
            </a:r>
            <a:endParaRPr lang="en-US" sz="6000" b="1" dirty="0" smtClean="0">
              <a:latin typeface="Times New Roman" pitchFamily="18" charset="0"/>
              <a:cs typeface="Times New Roman" pitchFamily="18" charset="0"/>
            </a:endParaRPr>
          </a:p>
          <a:p>
            <a:pPr marL="34290" indent="0" algn="ctr">
              <a:buNone/>
            </a:pPr>
            <a:r>
              <a:rPr lang="en-US" sz="5400" b="1" dirty="0" smtClean="0">
                <a:latin typeface="Times New Roman" pitchFamily="18" charset="0"/>
                <a:cs typeface="Times New Roman" pitchFamily="18" charset="0"/>
              </a:rPr>
              <a:t>HK2/2018-2019</a:t>
            </a:r>
          </a:p>
          <a:p>
            <a:pPr marL="34290" indent="0" algn="ctr">
              <a:buNone/>
            </a:pPr>
            <a:r>
              <a:rPr lang="en-US" sz="5400" b="1" dirty="0" smtClean="0">
                <a:latin typeface="Times New Roman" pitchFamily="18" charset="0"/>
                <a:cs typeface="Times New Roman" pitchFamily="18" charset="0"/>
              </a:rPr>
              <a:t>KHÓA 18T4</a:t>
            </a:r>
            <a:r>
              <a:rPr lang="en-US" sz="3600" b="1" dirty="0" smtClean="0">
                <a:latin typeface="Times New Roman" pitchFamily="18" charset="0"/>
                <a:cs typeface="Times New Roman" pitchFamily="18" charset="0"/>
              </a:rPr>
              <a:t> </a:t>
            </a:r>
            <a:endParaRPr lang="en-US" sz="3600" dirty="0">
              <a:latin typeface="Times New Roman" pitchFamily="18" charset="0"/>
              <a:cs typeface="Times New Roman" pitchFamily="18" charset="0"/>
            </a:endParaRPr>
          </a:p>
          <a:p>
            <a:pPr marL="34290" indent="0" algn="ctr">
              <a:buNone/>
            </a:pPr>
            <a:r>
              <a:rPr lang="en-US" sz="4000" b="1" dirty="0">
                <a:latin typeface="Times New Roman" pitchFamily="18" charset="0"/>
                <a:cs typeface="Times New Roman" pitchFamily="18" charset="0"/>
              </a:rPr>
              <a:t>NGÀY 21/4/2019</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29646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556146"/>
            <a:ext cx="5445457" cy="1832212"/>
          </a:xfrm>
          <a:prstGeom prst="rect">
            <a:avLst/>
          </a:prstGeom>
        </p:spPr>
      </p:pic>
      <p:sp>
        <p:nvSpPr>
          <p:cNvPr id="8" name="TextBox 7"/>
          <p:cNvSpPr txBox="1"/>
          <p:nvPr/>
        </p:nvSpPr>
        <p:spPr>
          <a:xfrm>
            <a:off x="464025" y="2524836"/>
            <a:ext cx="8284190" cy="2400657"/>
          </a:xfrm>
          <a:prstGeom prst="rect">
            <a:avLst/>
          </a:prstGeom>
          <a:noFill/>
        </p:spPr>
        <p:txBody>
          <a:bodyPr wrap="square" rtlCol="0">
            <a:spAutoFit/>
          </a:bodyPr>
          <a:lstStyle/>
          <a:p>
            <a:pPr algn="ctr"/>
            <a:r>
              <a:rPr lang="en-US" sz="5000" b="1" dirty="0" smtClean="0">
                <a:latin typeface="Times New Roman" pitchFamily="18" charset="0"/>
                <a:cs typeface="Times New Roman" pitchFamily="18" charset="0"/>
              </a:rPr>
              <a:t>NHIỆT LIỆT CHÀO ĐÓN PHỤ HUYNH HỌC SINH </a:t>
            </a:r>
          </a:p>
          <a:p>
            <a:pPr algn="ctr"/>
            <a:r>
              <a:rPr lang="en-US" sz="5000" b="1" dirty="0" smtClean="0">
                <a:latin typeface="Times New Roman" pitchFamily="18" charset="0"/>
                <a:cs typeface="Times New Roman" pitchFamily="18" charset="0"/>
              </a:rPr>
              <a:t>LỚP  </a:t>
            </a:r>
            <a:r>
              <a:rPr lang="en-US" sz="5000" b="1" dirty="0" smtClean="0">
                <a:latin typeface="Times New Roman" pitchFamily="18" charset="0"/>
                <a:cs typeface="Times New Roman" pitchFamily="18" charset="0"/>
              </a:rPr>
              <a:t>18T4 –CĐT1</a:t>
            </a:r>
          </a:p>
        </p:txBody>
      </p:sp>
    </p:spTree>
    <p:extLst>
      <p:ext uri="{BB962C8B-B14F-4D97-AF65-F5344CB8AC3E}">
        <p14:creationId xmlns:p14="http://schemas.microsoft.com/office/powerpoint/2010/main" val="114647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 y="78910"/>
            <a:ext cx="8324850" cy="1233424"/>
          </a:xfrm>
        </p:spPr>
        <p:txBody>
          <a:bodyPr anchor="ctr">
            <a:normAutofit/>
          </a:bodyPr>
          <a:lstStyle/>
          <a:p>
            <a:r>
              <a:rPr lang="en-US" sz="2600" b="1" dirty="0" smtClean="0">
                <a:latin typeface="Times New Roman" panose="02020603050405020304" pitchFamily="18" charset="0"/>
                <a:cs typeface="Times New Roman" panose="02020603050405020304" pitchFamily="18" charset="0"/>
              </a:rPr>
              <a:t>I. QUY CHẾ - QUY ĐỊNH ĐỐI VỚI HSSV</a:t>
            </a:r>
            <a:endParaRPr lang="en-US" sz="2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38150" y="1485901"/>
            <a:ext cx="8460190" cy="4857749"/>
          </a:xfrm>
        </p:spPr>
        <p:txBody>
          <a:bodyPr anchor="ctr">
            <a:noAutofit/>
          </a:bodyPr>
          <a:lstStyle/>
          <a:p>
            <a:pPr marL="0" indent="0">
              <a:buNone/>
            </a:pPr>
            <a:r>
              <a:rPr lang="en-US" sz="2600" b="1" dirty="0" smtClean="0">
                <a:latin typeface="Times New Roman" pitchFamily="18" charset="0"/>
                <a:cs typeface="Times New Roman" pitchFamily="18" charset="0"/>
              </a:rPr>
              <a:t>	1</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Về</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tiến</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độ</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đào</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tạo</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học</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kỳ</a:t>
            </a:r>
            <a:r>
              <a:rPr lang="en-US" sz="2600" b="1" dirty="0">
                <a:latin typeface="Times New Roman" pitchFamily="18" charset="0"/>
                <a:cs typeface="Times New Roman" pitchFamily="18" charset="0"/>
              </a:rPr>
              <a:t> 2, </a:t>
            </a:r>
            <a:r>
              <a:rPr lang="en-US" sz="2600" b="1" dirty="0" err="1">
                <a:latin typeface="Times New Roman" pitchFamily="18" charset="0"/>
                <a:cs typeface="Times New Roman" pitchFamily="18" charset="0"/>
              </a:rPr>
              <a:t>năm</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học</a:t>
            </a:r>
            <a:r>
              <a:rPr lang="en-US" sz="2600" b="1" dirty="0">
                <a:latin typeface="Times New Roman" pitchFamily="18" charset="0"/>
                <a:cs typeface="Times New Roman" pitchFamily="18" charset="0"/>
              </a:rPr>
              <a:t> 2018 – 2019</a:t>
            </a:r>
          </a:p>
          <a:p>
            <a:pPr marL="0" indent="0">
              <a:buNone/>
            </a:pPr>
            <a:r>
              <a:rPr lang="en-US" sz="2600" b="1" dirty="0" err="1" smtClean="0">
                <a:latin typeface="Times New Roman" pitchFamily="18" charset="0"/>
                <a:cs typeface="Times New Roman" pitchFamily="18" charset="0"/>
              </a:rPr>
              <a:t>Khóa</a:t>
            </a:r>
            <a:r>
              <a:rPr lang="en-US" sz="2600" b="1" dirty="0" smtClean="0">
                <a:latin typeface="Times New Roman" pitchFamily="18" charset="0"/>
                <a:cs typeface="Times New Roman" pitchFamily="18" charset="0"/>
              </a:rPr>
              <a:t> </a:t>
            </a:r>
            <a:r>
              <a:rPr lang="en-US" sz="2600" b="1" dirty="0">
                <a:latin typeface="Times New Roman" pitchFamily="18" charset="0"/>
                <a:cs typeface="Times New Roman" pitchFamily="18" charset="0"/>
              </a:rPr>
              <a:t>18T4:</a:t>
            </a:r>
            <a:endParaRPr lang="en-US" sz="2600" dirty="0">
              <a:latin typeface="Times New Roman" pitchFamily="18" charset="0"/>
              <a:cs typeface="Times New Roman" pitchFamily="18" charset="0"/>
            </a:endParaRPr>
          </a:p>
          <a:p>
            <a:pPr lvl="2" algn="just"/>
            <a:r>
              <a:rPr lang="en-US" sz="3200" dirty="0" err="1">
                <a:latin typeface="Times New Roman" pitchFamily="18" charset="0"/>
                <a:cs typeface="Times New Roman" pitchFamily="18" charset="0"/>
              </a:rPr>
              <a:t>Thời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31/12/2018 – 11/5/2019;</a:t>
            </a:r>
            <a:endParaRPr lang="en-US" sz="4000" dirty="0">
              <a:latin typeface="Times New Roman" pitchFamily="18" charset="0"/>
              <a:cs typeface="Times New Roman" pitchFamily="18" charset="0"/>
            </a:endParaRPr>
          </a:p>
          <a:p>
            <a:pPr lvl="2" algn="just"/>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13/5/2019 – 01/6/2019 (3 </a:t>
            </a:r>
            <a:r>
              <a:rPr lang="en-US" sz="3200" dirty="0" err="1">
                <a:latin typeface="Times New Roman" pitchFamily="18" charset="0"/>
                <a:cs typeface="Times New Roman" pitchFamily="18" charset="0"/>
              </a:rPr>
              <a:t>tuần</a:t>
            </a:r>
            <a:r>
              <a:rPr lang="en-US" sz="3200" dirty="0">
                <a:latin typeface="Times New Roman" pitchFamily="18" charset="0"/>
                <a:cs typeface="Times New Roman" pitchFamily="18" charset="0"/>
              </a:rPr>
              <a:t>);</a:t>
            </a:r>
            <a:endParaRPr lang="en-US" sz="4000" dirty="0">
              <a:latin typeface="Times New Roman" pitchFamily="18" charset="0"/>
              <a:cs typeface="Times New Roman" pitchFamily="18" charset="0"/>
            </a:endParaRPr>
          </a:p>
          <a:p>
            <a:pPr lvl="2" algn="just"/>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phụ</a:t>
            </a:r>
            <a:r>
              <a:rPr lang="en-US" sz="3200" dirty="0">
                <a:latin typeface="Times New Roman" pitchFamily="18" charset="0"/>
                <a:cs typeface="Times New Roman" pitchFamily="18" charset="0"/>
              </a:rPr>
              <a:t>): 17/6/2019 – 22/6/2019.</a:t>
            </a:r>
            <a:endParaRPr lang="en-US" sz="4000" dirty="0">
              <a:latin typeface="Times New Roman" pitchFamily="18" charset="0"/>
              <a:cs typeface="Times New Roman" pitchFamily="18" charset="0"/>
            </a:endParaRPr>
          </a:p>
          <a:p>
            <a:pPr lvl="2" algn="just"/>
            <a:r>
              <a:rPr lang="en-US" sz="3200" dirty="0" err="1">
                <a:latin typeface="Times New Roman" pitchFamily="18" charset="0"/>
                <a:cs typeface="Times New Roman" pitchFamily="18" charset="0"/>
              </a:rPr>
              <a:t>Nghỉ</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hè</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tổ</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chức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lớp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hè</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từ</a:t>
            </a:r>
            <a:r>
              <a:rPr lang="en-US" sz="3200" dirty="0">
                <a:latin typeface="Times New Roman" pitchFamily="18" charset="0"/>
                <a:cs typeface="Times New Roman" pitchFamily="18" charset="0"/>
              </a:rPr>
              <a:t> 24/6/2019</a:t>
            </a:r>
            <a:endParaRPr lang="en-US" sz="1600" dirty="0"/>
          </a:p>
        </p:txBody>
      </p:sp>
    </p:spTree>
    <p:extLst>
      <p:ext uri="{BB962C8B-B14F-4D97-AF65-F5344CB8AC3E}">
        <p14:creationId xmlns:p14="http://schemas.microsoft.com/office/powerpoint/2010/main" val="1605309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006940"/>
          </a:xfrm>
        </p:spPr>
        <p:txBody>
          <a:bodyPr/>
          <a:lstStyle/>
          <a:p>
            <a:r>
              <a:rPr lang="en-US" sz="3200" b="1" dirty="0">
                <a:latin typeface="Times New Roman" pitchFamily="18" charset="0"/>
                <a:cs typeface="Times New Roman" pitchFamily="18" charset="0"/>
              </a:rPr>
              <a:t>2.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công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tác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học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vụ</a:t>
            </a:r>
            <a:r>
              <a:rPr lang="en-US" sz="3200" b="1" dirty="0">
                <a:latin typeface="Times New Roman" pitchFamily="18" charset="0"/>
                <a:cs typeface="Times New Roman" pitchFamily="18" charset="0"/>
              </a:rPr>
              <a:t>:</a:t>
            </a:r>
            <a:r>
              <a:rPr lang="en-US" sz="2000" dirty="0"/>
              <a:t/>
            </a:r>
            <a:br>
              <a:rPr lang="en-US" sz="2000" dirty="0"/>
            </a:br>
            <a:endParaRPr lang="en-US" dirty="0"/>
          </a:p>
        </p:txBody>
      </p:sp>
      <p:sp>
        <p:nvSpPr>
          <p:cNvPr id="3" name="Content Placeholder 2"/>
          <p:cNvSpPr>
            <a:spLocks noGrp="1"/>
          </p:cNvSpPr>
          <p:nvPr>
            <p:ph idx="1"/>
          </p:nvPr>
        </p:nvSpPr>
        <p:spPr>
          <a:xfrm>
            <a:off x="400050" y="876300"/>
            <a:ext cx="8324850" cy="5829300"/>
          </a:xfrm>
        </p:spPr>
        <p:txBody>
          <a:bodyPr>
            <a:noAutofit/>
          </a:bodyPr>
          <a:lstStyle/>
          <a:p>
            <a:pPr marL="0" indent="0" algn="just">
              <a:buNone/>
            </a:pPr>
            <a:r>
              <a:rPr lang="en-US" sz="2600"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Theo </a:t>
            </a:r>
            <a:r>
              <a:rPr lang="en-US" sz="2600" dirty="0" err="1" smtClean="0">
                <a:latin typeface="Times New Roman" pitchFamily="18" charset="0"/>
                <a:cs typeface="Times New Roman" pitchFamily="18" charset="0"/>
              </a:rPr>
              <a:t>quy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định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của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Bộ</a:t>
            </a:r>
            <a:r>
              <a:rPr lang="en-US" sz="2600" dirty="0" smtClean="0">
                <a:latin typeface="Times New Roman" pitchFamily="18" charset="0"/>
                <a:cs typeface="Times New Roman" pitchFamily="18" charset="0"/>
              </a:rPr>
              <a:t> LĐ-TB-XH,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phần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Giáo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thể</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Giáo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Quốc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phòng</a:t>
            </a:r>
            <a:r>
              <a:rPr lang="en-US" sz="2600" dirty="0">
                <a:latin typeface="Times New Roman" pitchFamily="18" charset="0"/>
                <a:cs typeface="Times New Roman" pitchFamily="18" charset="0"/>
              </a:rPr>
              <a:t> – An </a:t>
            </a:r>
            <a:r>
              <a:rPr lang="en-US" sz="2600" dirty="0" err="1">
                <a:latin typeface="Times New Roman" pitchFamily="18" charset="0"/>
                <a:cs typeface="Times New Roman" pitchFamily="18" charset="0"/>
              </a:rPr>
              <a:t>ninh</a:t>
            </a:r>
            <a:r>
              <a:rPr lang="en-US" sz="2600" dirty="0">
                <a:latin typeface="Times New Roman" pitchFamily="18" charset="0"/>
                <a:cs typeface="Times New Roman" pitchFamily="18" charset="0"/>
              </a:rPr>
              <a:t>, Anh </a:t>
            </a:r>
            <a:r>
              <a:rPr lang="en-US" sz="2600" dirty="0" err="1">
                <a:latin typeface="Times New Roman" pitchFamily="18" charset="0"/>
                <a:cs typeface="Times New Roman" pitchFamily="18" charset="0"/>
              </a:rPr>
              <a:t>văn</a:t>
            </a:r>
            <a:r>
              <a:rPr lang="en-US" sz="2600" dirty="0">
                <a:latin typeface="Times New Roman" pitchFamily="18" charset="0"/>
                <a:cs typeface="Times New Roman" pitchFamily="18" charset="0"/>
              </a:rPr>
              <a:t>, Tin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Kỹ</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mềm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a:t>
            </a:r>
            <a:r>
              <a:rPr lang="en-US" sz="2600" dirty="0">
                <a:latin typeface="Times New Roman" pitchFamily="18" charset="0"/>
                <a:cs typeface="Times New Roman" pitchFamily="18" charset="0"/>
              </a:rPr>
              <a:t> 05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điều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đánh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giá</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của</a:t>
            </a:r>
            <a:r>
              <a:rPr lang="en-US" sz="2600" dirty="0">
                <a:latin typeface="Times New Roman" pitchFamily="18" charset="0"/>
                <a:cs typeface="Times New Roman" pitchFamily="18" charset="0"/>
              </a:rPr>
              <a:t> 05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này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không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lũy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xếp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loại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nhưng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một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các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điều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để</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xếp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hoàn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thành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khối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lượng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tập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xét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điều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dự</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bảo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chuyên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đề</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khóa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luận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bảng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cấp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kèm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bằng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a:t>
            </a:r>
          </a:p>
          <a:p>
            <a:endParaRPr lang="en-US" sz="2400" dirty="0"/>
          </a:p>
        </p:txBody>
      </p:sp>
    </p:spTree>
    <p:extLst>
      <p:ext uri="{BB962C8B-B14F-4D97-AF65-F5344CB8AC3E}">
        <p14:creationId xmlns:p14="http://schemas.microsoft.com/office/powerpoint/2010/main" val="392667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050" y="838200"/>
            <a:ext cx="8077200" cy="5676899"/>
          </a:xfrm>
        </p:spPr>
        <p:txBody>
          <a:bodyPr>
            <a:normAutofit fontScale="70000" lnSpcReduction="20000"/>
          </a:bodyPr>
          <a:lstStyle/>
          <a:p>
            <a:pPr marL="0" lvl="0" indent="0" algn="just">
              <a:buNone/>
            </a:pP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a:t>
            </a:r>
            <a:r>
              <a:rPr lang="en-US" sz="3600" b="1" dirty="0" err="1">
                <a:latin typeface="Times New Roman" pitchFamily="18" charset="0"/>
                <a:cs typeface="Times New Roman" pitchFamily="18" charset="0"/>
              </a:rPr>
              <a:t>lại</a:t>
            </a:r>
            <a:r>
              <a:rPr lang="en-US" sz="3600" b="1"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2 </a:t>
            </a:r>
            <a:r>
              <a:rPr lang="en-US" sz="3600" dirty="0" err="1">
                <a:latin typeface="Times New Roman" pitchFamily="18" charset="0"/>
                <a:cs typeface="Times New Roman" pitchFamily="18" charset="0"/>
              </a:rPr>
              <a:t>loại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lớp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sinh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ký</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phần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chưa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gồm</a:t>
            </a:r>
            <a:r>
              <a:rPr lang="en-US" sz="3600" dirty="0">
                <a:latin typeface="Times New Roman" pitchFamily="18" charset="0"/>
                <a:cs typeface="Times New Roman" pitchFamily="18" charset="0"/>
              </a:rPr>
              <a:t>:</a:t>
            </a:r>
          </a:p>
          <a:p>
            <a:pPr marL="0" indent="0" algn="just">
              <a:buNone/>
            </a:pP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Lớp</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ghép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sau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17T4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2018, 2019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18T4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từ</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đầu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kỳ</a:t>
            </a:r>
            <a:r>
              <a:rPr lang="en-US" sz="3600" dirty="0">
                <a:latin typeface="Times New Roman" pitchFamily="18" charset="0"/>
                <a:cs typeface="Times New Roman" pitchFamily="18" charset="0"/>
              </a:rPr>
              <a:t> 1,  </a:t>
            </a:r>
            <a:r>
              <a:rPr lang="en-US" sz="3600" dirty="0" err="1">
                <a:latin typeface="Times New Roman" pitchFamily="18" charset="0"/>
                <a:cs typeface="Times New Roman" pitchFamily="18" charset="0"/>
              </a:rPr>
              <a:t>năm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2019 – 2020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khoa</a:t>
            </a:r>
            <a:r>
              <a:rPr lang="en-US" sz="3600" dirty="0">
                <a:latin typeface="Times New Roman" pitchFamily="18" charset="0"/>
                <a:cs typeface="Times New Roman" pitchFamily="18" charset="0"/>
              </a:rPr>
              <a:t>).</a:t>
            </a:r>
          </a:p>
          <a:p>
            <a:pPr marL="0" indent="0" algn="just">
              <a:buNone/>
            </a:pP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Lớp</a:t>
            </a:r>
            <a:r>
              <a:rPr lang="en-US" sz="3600" b="1" dirty="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riêng</a:t>
            </a:r>
            <a:r>
              <a:rPr lang="en-US" sz="3600" b="1"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riêng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HS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cùng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môn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Thời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gian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thực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hiện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hè</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dự</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kiến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tháng</a:t>
            </a:r>
            <a:r>
              <a:rPr lang="en-US" sz="3600" dirty="0">
                <a:latin typeface="Times New Roman" pitchFamily="18" charset="0"/>
                <a:cs typeface="Times New Roman" pitchFamily="18" charset="0"/>
              </a:rPr>
              <a:t> 7,8/2019)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năm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2019 - 2020. </a:t>
            </a:r>
            <a:r>
              <a:rPr lang="en-US" sz="3600" dirty="0" err="1">
                <a:latin typeface="Times New Roman" pitchFamily="18" charset="0"/>
                <a:cs typeface="Times New Roman" pitchFamily="18" charset="0"/>
              </a:rPr>
              <a:t>Khi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lớp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khoa</a:t>
            </a:r>
            <a:r>
              <a:rPr lang="en-US" sz="3600" dirty="0">
                <a:latin typeface="Times New Roman" pitchFamily="18" charset="0"/>
                <a:cs typeface="Times New Roman" pitchFamily="18" charset="0"/>
              </a:rPr>
              <a:t>.</a:t>
            </a:r>
          </a:p>
          <a:p>
            <a:pPr marL="0" indent="0" algn="just">
              <a:buNone/>
            </a:pPr>
            <a:r>
              <a:rPr lang="en-US" sz="3600" dirty="0" smtClean="0">
                <a:latin typeface="Times New Roman" pitchFamily="18" charset="0"/>
                <a:cs typeface="Times New Roman" pitchFamily="18" charset="0"/>
              </a:rPr>
              <a:t>	</a:t>
            </a:r>
            <a:r>
              <a:rPr lang="en-US" sz="3600" i="1" dirty="0" err="1" smtClean="0">
                <a:latin typeface="Times New Roman" pitchFamily="18" charset="0"/>
                <a:cs typeface="Times New Roman" pitchFamily="18" charset="0"/>
              </a:rPr>
              <a:t>Phụ</a:t>
            </a:r>
            <a:r>
              <a:rPr lang="en-US" sz="3600" i="1" dirty="0" smtClean="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và</a:t>
            </a:r>
            <a:r>
              <a:rPr lang="en-US" sz="3600" i="1" dirty="0">
                <a:latin typeface="Times New Roman" pitchFamily="18" charset="0"/>
                <a:cs typeface="Times New Roman" pitchFamily="18" charset="0"/>
              </a:rPr>
              <a:t> HS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GVCN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Tuyển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sinh</a:t>
            </a:r>
            <a:r>
              <a:rPr lang="en-US" sz="3600" i="1" dirty="0">
                <a:latin typeface="Times New Roman" pitchFamily="18" charset="0"/>
                <a:cs typeface="Times New Roman" pitchFamily="18" charset="0"/>
              </a:rPr>
              <a:t> – </a:t>
            </a:r>
            <a:r>
              <a:rPr lang="en-US" sz="3600" i="1" dirty="0" err="1">
                <a:latin typeface="Times New Roman" pitchFamily="18" charset="0"/>
                <a:cs typeface="Times New Roman" pitchFamily="18" charset="0"/>
              </a:rPr>
              <a:t>Đào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tạo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trang</a:t>
            </a:r>
            <a:r>
              <a:rPr lang="en-US" sz="3600" i="1" dirty="0">
                <a:latin typeface="Times New Roman" pitchFamily="18" charset="0"/>
                <a:cs typeface="Times New Roman" pitchFamily="18" charset="0"/>
              </a:rPr>
              <a:t> website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biết</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thông</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xem</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trên</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nhắn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tử</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của</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nhà</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gửi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đến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phụ</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qua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thoại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sau</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đó</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đăng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ký</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học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lại</a:t>
            </a:r>
            <a:r>
              <a:rPr lang="en-US" sz="3600" i="1"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val="2970246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33350"/>
            <a:ext cx="6850298" cy="721784"/>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00050" y="933450"/>
            <a:ext cx="8172449" cy="5657849"/>
          </a:xfrm>
        </p:spPr>
        <p:txBody>
          <a:bodyPr>
            <a:noAutofit/>
          </a:bodyPr>
          <a:lstStyle/>
          <a:p>
            <a:pPr marL="0" indent="0" algn="just">
              <a:buNone/>
            </a:pPr>
            <a:r>
              <a:rPr lang="en-US" sz="2400" b="1" dirty="0" smtClean="0">
                <a:latin typeface="Times New Roman" pitchFamily="18" charset="0"/>
                <a:cs typeface="Times New Roman" pitchFamily="18" charset="0"/>
              </a:rPr>
              <a:t>3.1. </a:t>
            </a:r>
            <a:r>
              <a:rPr lang="vi-VN" sz="2400" b="1" dirty="0" smtClean="0">
                <a:latin typeface="Times New Roman" pitchFamily="18" charset="0"/>
                <a:cs typeface="Times New Roman" pitchFamily="18" charset="0"/>
              </a:rPr>
              <a:t>Điều </a:t>
            </a:r>
            <a:r>
              <a:rPr lang="vi-VN" sz="2400" b="1" dirty="0">
                <a:latin typeface="Times New Roman" pitchFamily="18" charset="0"/>
                <a:cs typeface="Times New Roman" pitchFamily="18" charset="0"/>
              </a:rPr>
              <a:t>kiện và số lần dự thi kết thúc môn học, học và thi lạ</a:t>
            </a:r>
            <a:r>
              <a:rPr lang="vi-VN" sz="2200" b="1" dirty="0">
                <a:latin typeface="Times New Roman" pitchFamily="18" charset="0"/>
                <a:cs typeface="Times New Roman" pitchFamily="18" charset="0"/>
              </a:rPr>
              <a:t>i</a:t>
            </a:r>
            <a:endParaRPr lang="en-US" sz="22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        </a:t>
            </a:r>
            <a:r>
              <a:rPr lang="vi-VN" sz="2400" b="1" dirty="0">
                <a:latin typeface="Times New Roman" pitchFamily="18" charset="0"/>
                <a:cs typeface="Times New Roman" pitchFamily="18" charset="0"/>
              </a:rPr>
              <a:t>1. Điều kiện dự thi kết thúc môn học</a:t>
            </a:r>
            <a:endParaRPr lang="en-US" sz="2400" b="1"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HSSV được dự thi kết thúc môn học khi bảo đảm các điều kiện sau:</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Tham dự </a:t>
            </a:r>
            <a:r>
              <a:rPr lang="vi-VN" sz="2200" b="1" dirty="0">
                <a:latin typeface="Times New Roman" pitchFamily="18" charset="0"/>
                <a:cs typeface="Times New Roman" pitchFamily="18" charset="0"/>
              </a:rPr>
              <a:t>ít nhất 70%</a:t>
            </a:r>
            <a:r>
              <a:rPr lang="vi-VN" sz="2200" dirty="0">
                <a:latin typeface="Times New Roman" pitchFamily="18" charset="0"/>
                <a:cs typeface="Times New Roman" pitchFamily="18" charset="0"/>
              </a:rPr>
              <a:t> thời gian học lý thuyết, thực hành và các yêu cầu của môn học được quy định trong chương trình môn học;</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Điểm trung bình chung các điểm kiểm tra đạt từ </a:t>
            </a:r>
            <a:r>
              <a:rPr lang="en-US" sz="2200" b="1" dirty="0">
                <a:latin typeface="Times New Roman" pitchFamily="18" charset="0"/>
                <a:cs typeface="Times New Roman" pitchFamily="18" charset="0"/>
              </a:rPr>
              <a:t>4</a:t>
            </a:r>
            <a:r>
              <a:rPr lang="vi-VN" sz="2200" b="1" dirty="0">
                <a:latin typeface="Times New Roman" pitchFamily="18" charset="0"/>
                <a:cs typeface="Times New Roman" pitchFamily="18" charset="0"/>
              </a:rPr>
              <a:t>,0 điểm </a:t>
            </a:r>
            <a:r>
              <a:rPr lang="vi-VN" sz="2200" dirty="0">
                <a:latin typeface="Times New Roman" pitchFamily="18" charset="0"/>
                <a:cs typeface="Times New Roman" pitchFamily="18" charset="0"/>
              </a:rPr>
              <a:t>trở lên theo thang điểm 10;</a:t>
            </a:r>
            <a:endParaRPr lang="en-US" sz="2200" dirty="0">
              <a:latin typeface="Times New Roman" pitchFamily="18" charset="0"/>
              <a:cs typeface="Times New Roman" pitchFamily="18" charset="0"/>
            </a:endParaRPr>
          </a:p>
          <a:p>
            <a:pPr marL="0" indent="0" algn="just">
              <a:buNone/>
            </a:pPr>
            <a:r>
              <a:rPr lang="vi-VN" sz="2200" dirty="0" smtClean="0">
                <a:latin typeface="Times New Roman" pitchFamily="18" charset="0"/>
                <a:cs typeface="Times New Roman" pitchFamily="18" charset="0"/>
              </a:rPr>
              <a:t>-</a:t>
            </a:r>
            <a:r>
              <a:rPr lang="vi-VN" sz="2200" dirty="0">
                <a:latin typeface="Times New Roman" pitchFamily="18" charset="0"/>
                <a:cs typeface="Times New Roman" pitchFamily="18" charset="0"/>
              </a:rPr>
              <a:t> HSSV có giấy xác nhận khuyết tật theo quy định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nghỉ</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lý</a:t>
            </a:r>
            <a:r>
              <a:rPr lang="en-US" sz="2200" dirty="0">
                <a:latin typeface="Times New Roman" pitchFamily="18" charset="0"/>
                <a:cs typeface="Times New Roman" pitchFamily="18" charset="0"/>
              </a:rPr>
              <a:t> do </a:t>
            </a:r>
            <a:r>
              <a:rPr lang="en-US" sz="2200" dirty="0" err="1">
                <a:latin typeface="Times New Roman" pitchFamily="18" charset="0"/>
                <a:cs typeface="Times New Roman" pitchFamily="18" charset="0"/>
              </a:rPr>
              <a:t>chính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đáng</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thì được hiệu trưởng xem xét, quyết định ưu tiên điều kiện dự thi trên cơ sở HSSV đó phải bảo đảm điều kiện về điểm trung bình </a:t>
            </a:r>
            <a:r>
              <a:rPr lang="en-US" sz="2200" dirty="0" err="1">
                <a:latin typeface="Times New Roman" pitchFamily="18" charset="0"/>
                <a:cs typeface="Times New Roman" pitchFamily="18" charset="0"/>
              </a:rPr>
              <a:t>chung</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các điểm kiểm tra.</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1425557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950" y="731520"/>
            <a:ext cx="8286750" cy="5707379"/>
          </a:xfrm>
        </p:spPr>
        <p:txBody>
          <a:bodyPr>
            <a:normAutofit fontScale="32500" lnSpcReduction="20000"/>
          </a:bodyPr>
          <a:lstStyle/>
          <a:p>
            <a:pPr marL="0" indent="0">
              <a:buNone/>
            </a:pPr>
            <a:r>
              <a:rPr lang="en-US" sz="6000" dirty="0" smtClean="0">
                <a:latin typeface="Times New Roman" pitchFamily="18" charset="0"/>
                <a:cs typeface="Times New Roman" pitchFamily="18" charset="0"/>
              </a:rPr>
              <a:t>	</a:t>
            </a:r>
            <a:r>
              <a:rPr lang="vi-VN" sz="7400" b="1" dirty="0" smtClean="0">
                <a:latin typeface="Times New Roman" pitchFamily="18" charset="0"/>
                <a:cs typeface="Times New Roman" pitchFamily="18" charset="0"/>
              </a:rPr>
              <a:t>2. Số lần dự thi kết thúc môn học</a:t>
            </a:r>
            <a:endParaRPr lang="en-US" sz="7000" b="1" dirty="0" smtClean="0">
              <a:latin typeface="Times New Roman" pitchFamily="18" charset="0"/>
              <a:cs typeface="Times New Roman" pitchFamily="18" charset="0"/>
            </a:endParaRPr>
          </a:p>
          <a:p>
            <a:pPr marL="0" indent="0" algn="just">
              <a:buNone/>
            </a:pPr>
            <a:r>
              <a:rPr lang="vi-VN" sz="6500" dirty="0" smtClean="0">
                <a:latin typeface="Times New Roman" pitchFamily="18" charset="0"/>
                <a:cs typeface="Times New Roman" pitchFamily="18" charset="0"/>
              </a:rPr>
              <a:t>a) </a:t>
            </a:r>
            <a:r>
              <a:rPr lang="vi-VN" sz="8000" dirty="0" smtClean="0">
                <a:latin typeface="Times New Roman" pitchFamily="18" charset="0"/>
                <a:cs typeface="Times New Roman" pitchFamily="18" charset="0"/>
              </a:rPr>
              <a:t>HSSV được dự thi kết thúc môn học lần thứ nhất, nếu điểm môn học chưa đạt yêu cầu thì được dự thi thêm một lần nữa ở kỳ thi khác do trường tổ chức;</a:t>
            </a:r>
            <a:endParaRPr lang="en-US" sz="8000" dirty="0" smtClean="0">
              <a:latin typeface="Times New Roman" pitchFamily="18" charset="0"/>
              <a:cs typeface="Times New Roman" pitchFamily="18" charset="0"/>
            </a:endParaRPr>
          </a:p>
          <a:p>
            <a:pPr marL="0" indent="0" algn="just">
              <a:buNone/>
            </a:pPr>
            <a:r>
              <a:rPr lang="vi-VN" sz="8000" dirty="0" smtClean="0">
                <a:latin typeface="Times New Roman" pitchFamily="18" charset="0"/>
                <a:cs typeface="Times New Roman" pitchFamily="18" charset="0"/>
              </a:rPr>
              <a:t>b) HSSV vắng mặt ở lần thi nào mà không có lý do chính đáng thì vẫn tính số lần dự thi đó, phải nhận điểm 0 cho lần thi đó</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và</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phải</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thi</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lại</a:t>
            </a:r>
            <a:r>
              <a:rPr lang="en-US" sz="8000" dirty="0" smtClean="0">
                <a:latin typeface="Times New Roman" pitchFamily="18" charset="0"/>
                <a:cs typeface="Times New Roman" pitchFamily="18" charset="0"/>
              </a:rPr>
              <a:t>.</a:t>
            </a:r>
          </a:p>
          <a:p>
            <a:pPr marL="0" indent="0" algn="just">
              <a:buNone/>
            </a:pPr>
            <a:r>
              <a:rPr lang="en-US" sz="8000" dirty="0" smtClean="0">
                <a:latin typeface="Times New Roman" pitchFamily="18" charset="0"/>
                <a:cs typeface="Times New Roman" pitchFamily="18" charset="0"/>
              </a:rPr>
              <a:t>c) T</a:t>
            </a:r>
            <a:r>
              <a:rPr lang="vi-VN" sz="8000" dirty="0" smtClean="0">
                <a:latin typeface="Times New Roman" pitchFamily="18" charset="0"/>
                <a:cs typeface="Times New Roman" pitchFamily="18" charset="0"/>
              </a:rPr>
              <a:t>rường hợp có lý do chính đáng thì không tính số lần dự thi và được bố trí dự thi ở kỳ thi khác.</a:t>
            </a:r>
            <a:r>
              <a:rPr lang="en-US" sz="8000" dirty="0" smtClean="0">
                <a:latin typeface="Times New Roman" pitchFamily="18" charset="0"/>
                <a:cs typeface="Times New Roman" pitchFamily="18" charset="0"/>
              </a:rPr>
              <a:t> HSSV </a:t>
            </a:r>
            <a:r>
              <a:rPr lang="pt-BR" sz="8000" dirty="0" smtClean="0">
                <a:latin typeface="Times New Roman" pitchFamily="18" charset="0"/>
                <a:cs typeface="Times New Roman" pitchFamily="18" charset="0"/>
              </a:rPr>
              <a:t>phải nộp đơn xin vắng thi lần thứ nhất có xác nhận của Trưởng Khoa, phòng Công tác chính trị - Học sinh sinh viên, phòng Tuyển sinh – Đào tạo để trình hiệu trưởng duyệt chậm nhất là 1 tuần sau ngày thi.</a:t>
            </a:r>
            <a:endParaRPr lang="en-US" sz="8000" dirty="0" smtClean="0">
              <a:latin typeface="Times New Roman" pitchFamily="18" charset="0"/>
              <a:cs typeface="Times New Roman" pitchFamily="18" charset="0"/>
            </a:endParaRPr>
          </a:p>
          <a:p>
            <a:pPr algn="just"/>
            <a:endParaRPr lang="en-US" sz="6500" dirty="0">
              <a:latin typeface="Times New Roman" pitchFamily="18" charset="0"/>
              <a:cs typeface="Times New Roman" pitchFamily="18" charset="0"/>
            </a:endParaRPr>
          </a:p>
        </p:txBody>
      </p:sp>
    </p:spTree>
    <p:extLst>
      <p:ext uri="{BB962C8B-B14F-4D97-AF65-F5344CB8AC3E}">
        <p14:creationId xmlns:p14="http://schemas.microsoft.com/office/powerpoint/2010/main" val="168486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650" y="781050"/>
            <a:ext cx="8572500" cy="5734049"/>
          </a:xfrm>
        </p:spPr>
        <p:txBody>
          <a:bodyPr>
            <a:normAutofit fontScale="85000" lnSpcReduction="20000"/>
          </a:bodyPr>
          <a:lstStyle/>
          <a:p>
            <a:pPr marL="0" indent="0" algn="just">
              <a:buNone/>
            </a:pPr>
            <a:r>
              <a:rPr lang="en-US" sz="1600" dirty="0" smtClean="0">
                <a:latin typeface="Times New Roman" pitchFamily="18" charset="0"/>
                <a:cs typeface="Times New Roman" pitchFamily="18" charset="0"/>
              </a:rPr>
              <a:t>	</a:t>
            </a:r>
            <a:r>
              <a:rPr lang="vi-VN" sz="3100" b="1" dirty="0" smtClean="0">
                <a:latin typeface="Times New Roman" pitchFamily="18" charset="0"/>
                <a:cs typeface="Times New Roman" pitchFamily="18" charset="0"/>
              </a:rPr>
              <a:t>3</a:t>
            </a:r>
            <a:r>
              <a:rPr lang="vi-VN" sz="3100" b="1" dirty="0">
                <a:latin typeface="Times New Roman" pitchFamily="18" charset="0"/>
                <a:cs typeface="Times New Roman" pitchFamily="18" charset="0"/>
              </a:rPr>
              <a:t>. Học và thi lại</a:t>
            </a:r>
            <a:endParaRPr lang="en-US" sz="3100" b="1"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a) HSSV phải học và thi lại môn học chưa đạt yêu cầu nếu thuộc một trong các trường hợp sau: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Không đủ điều kiện dự thi;</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Đã hết số lần dự thi kết thúc môn học nhưng điểm môn học</a:t>
            </a:r>
            <a:r>
              <a:rPr lang="en-US" sz="3100" dirty="0">
                <a:latin typeface="Times New Roman" pitchFamily="18" charset="0"/>
                <a:cs typeface="Times New Roman" pitchFamily="18" charset="0"/>
              </a:rPr>
              <a:t> c</a:t>
            </a:r>
            <a:r>
              <a:rPr lang="vi-VN" sz="3100" dirty="0">
                <a:latin typeface="Times New Roman" pitchFamily="18" charset="0"/>
                <a:cs typeface="Times New Roman" pitchFamily="18" charset="0"/>
              </a:rPr>
              <a:t>hưa đạt yêu cầu;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b) HSSV thuộc diện phải học và thi lại không được bảo lưu điểm, thời gian học tập của môn học lần học trước đó và phải bảo đảm các điều kiện dự thi được quy định tại khoản 1 Điều này mới được dự thi kết thúc môn học;</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c) Trường hợp không còn môn học do điều chỉnh chương trình thì </a:t>
            </a:r>
            <a:r>
              <a:rPr lang="en-US" sz="3100" dirty="0" err="1">
                <a:latin typeface="Times New Roman" pitchFamily="18" charset="0"/>
                <a:cs typeface="Times New Roman" pitchFamily="18" charset="0"/>
              </a:rPr>
              <a:t>trưởng</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khoa</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đề</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nghị</a:t>
            </a:r>
            <a:r>
              <a:rPr lang="en-US" sz="3100" dirty="0">
                <a:latin typeface="Times New Roman" pitchFamily="18" charset="0"/>
                <a:cs typeface="Times New Roman" pitchFamily="18" charset="0"/>
              </a:rPr>
              <a:t> </a:t>
            </a:r>
            <a:r>
              <a:rPr lang="vi-VN" sz="3100" dirty="0">
                <a:latin typeface="Times New Roman" pitchFamily="18" charset="0"/>
                <a:cs typeface="Times New Roman" pitchFamily="18" charset="0"/>
              </a:rPr>
              <a:t>hiệu trưởng quyết định chọn môn học khác thay thế trên cơ sở phù hợp với mục tiêu của ngành, nghề đào tạo.</a:t>
            </a:r>
            <a:endParaRPr lang="en-US" sz="31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9829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850" y="723900"/>
            <a:ext cx="8439150" cy="5772149"/>
          </a:xfrm>
        </p:spPr>
        <p:txBody>
          <a:bodyPr>
            <a:noAutofit/>
          </a:bodyPr>
          <a:lstStyle/>
          <a:p>
            <a:pPr marL="0" indent="0" algn="just">
              <a:buNone/>
            </a:pPr>
            <a:r>
              <a:rPr lang="en-US" sz="2600" b="1" dirty="0" smtClean="0">
                <a:latin typeface="Times New Roman" pitchFamily="18" charset="0"/>
                <a:cs typeface="Times New Roman" pitchFamily="18" charset="0"/>
              </a:rPr>
              <a:t>	4. </a:t>
            </a:r>
            <a:r>
              <a:rPr lang="vi-VN" sz="2600" b="1" dirty="0" smtClean="0">
                <a:latin typeface="Times New Roman" pitchFamily="18" charset="0"/>
                <a:cs typeface="Times New Roman" pitchFamily="18" charset="0"/>
              </a:rPr>
              <a:t>Cách </a:t>
            </a:r>
            <a:r>
              <a:rPr lang="vi-VN" sz="2600" b="1" dirty="0">
                <a:latin typeface="Times New Roman" pitchFamily="18" charset="0"/>
                <a:cs typeface="Times New Roman" pitchFamily="18" charset="0"/>
              </a:rPr>
              <a:t>tính điểm môn học, điểm trung bình chung học kỳ/năm học/khóa học và điểm trung bình chung tích lũy</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Điểm môn 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thuyết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thuyết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hành</a:t>
            </a:r>
            <a:r>
              <a:rPr lang="en-US" sz="2600" dirty="0">
                <a:latin typeface="Times New Roman" pitchFamily="18" charset="0"/>
                <a:cs typeface="Times New Roman" pitchFamily="18" charset="0"/>
              </a:rPr>
              <a:t>:</a:t>
            </a:r>
          </a:p>
          <a:p>
            <a:pPr marL="0" indent="0" algn="just">
              <a:buNone/>
            </a:pPr>
            <a:r>
              <a:rPr lang="vi-VN" sz="2600" dirty="0">
                <a:latin typeface="Times New Roman" pitchFamily="18" charset="0"/>
                <a:cs typeface="Times New Roman" pitchFamily="18" charset="0"/>
              </a:rPr>
              <a:t>a) Điểm môn học bao gồm điểm trung bình các điểm kiểm tra có trọng số 0,4 và điểm thi kết thúc môn học có trọng số 0,6;</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Điểm trung bình điểm kiểm tra là trung bình cộng của các điểm kiểm tra thường xuyên, điểm kiểm tra định kỳ theo hệ số của từng loại điểm. Trong đó, điểm kiểm tra thường xuyên tính hệ số 1, điểm kiểm tra định kỳ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bài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hành</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tính hệ </a:t>
            </a:r>
            <a:r>
              <a:rPr lang="vi-VN" sz="2600" dirty="0" smtClean="0">
                <a:latin typeface="Times New Roman" pitchFamily="18" charset="0"/>
                <a:cs typeface="Times New Roman" pitchFamily="18" charset="0"/>
              </a:rPr>
              <a:t>số 2</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939708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2955" y="791571"/>
            <a:ext cx="8488908" cy="5622877"/>
          </a:xfrm>
        </p:spPr>
        <p:txBody>
          <a:bodyPr>
            <a:normAutofit fontScale="92500" lnSpcReduction="10000"/>
          </a:bodyPr>
          <a:lstStyle/>
          <a:p>
            <a:pPr marL="0" indent="0" algn="just">
              <a:buNone/>
            </a:pPr>
            <a:r>
              <a:rPr lang="en-US" sz="2800" b="1" dirty="0" smtClean="0">
                <a:latin typeface="Times New Roman" pitchFamily="18" charset="0"/>
                <a:cs typeface="Times New Roman" pitchFamily="18" charset="0"/>
              </a:rPr>
              <a:t>	5. </a:t>
            </a:r>
            <a:r>
              <a:rPr lang="vi-VN" sz="2800" b="1" dirty="0" smtClean="0">
                <a:latin typeface="Times New Roman" pitchFamily="18" charset="0"/>
                <a:cs typeface="Times New Roman" pitchFamily="18" charset="0"/>
              </a:rPr>
              <a:t>Cách </a:t>
            </a:r>
            <a:r>
              <a:rPr lang="vi-VN" sz="2800" b="1" dirty="0">
                <a:latin typeface="Times New Roman" pitchFamily="18" charset="0"/>
                <a:cs typeface="Times New Roman" pitchFamily="18" charset="0"/>
              </a:rPr>
              <a:t>tính điểm môn học, điểm trung bình chung học kỳ/năm học/khóa học và điểm trung bình chung tích lũy</a:t>
            </a:r>
            <a:endParaRPr lang="en-US" sz="28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2</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Điểm môn 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chương</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tiết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b) </a:t>
            </a:r>
            <a:r>
              <a:rPr lang="vi-VN" sz="2800" dirty="0">
                <a:latin typeface="Times New Roman" pitchFamily="18" charset="0"/>
                <a:cs typeface="Times New Roman" pitchFamily="18" charset="0"/>
              </a:rPr>
              <a:t>Điểm môn học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3.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từng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thúc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10 (</a:t>
            </a:r>
            <a:r>
              <a:rPr lang="en-US" sz="2800" dirty="0" err="1">
                <a:latin typeface="Times New Roman" pitchFamily="18" charset="0"/>
                <a:cs typeface="Times New Roman" pitchFamily="18" charset="0"/>
              </a:rPr>
              <a:t>từ</a:t>
            </a:r>
            <a:r>
              <a:rPr lang="en-US" sz="2800" dirty="0">
                <a:latin typeface="Times New Roman" pitchFamily="18" charset="0"/>
                <a:cs typeface="Times New Roman" pitchFamily="18" charset="0"/>
              </a:rPr>
              <a:t> 0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10),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thập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phân</a:t>
            </a:r>
            <a:endParaRPr lang="en-US" sz="2800" dirty="0" smtClean="0">
              <a:latin typeface="Times New Roman" pitchFamily="18" charset="0"/>
              <a:cs typeface="Times New Roman" pitchFamily="18" charset="0"/>
            </a:endParaRPr>
          </a:p>
          <a:p>
            <a:pPr marL="0" indent="0" algn="just">
              <a:buNone/>
            </a:pPr>
            <a:r>
              <a:rPr lang="en-US" altLang="en-US" sz="28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ea typeface="Times New Roman" panose="02020603050405020304" pitchFamily="18" charset="0"/>
                <a:cs typeface="Times New Roman" panose="02020603050405020304" pitchFamily="18" charset="0"/>
              </a:rPr>
              <a:t>Điểm môn học đạt yêu cầu khi có điểm theo thang điểm 10 đạt từ 4,0 trở lên.</a:t>
            </a:r>
            <a:endParaRPr lang="en-US" alt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956435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2138" y="709684"/>
            <a:ext cx="8311486" cy="5936775"/>
          </a:xfrm>
        </p:spPr>
        <p:txBody>
          <a:bodyPr>
            <a:noAutofit/>
          </a:bodyPr>
          <a:lstStyle/>
          <a:p>
            <a:pPr marL="0" lvl="0" indent="0" defTabSz="914400" eaLnBrk="0" fontAlgn="base" hangingPunct="0">
              <a:spcBef>
                <a:spcPct val="0"/>
              </a:spcBef>
              <a:spcAft>
                <a:spcPct val="0"/>
              </a:spcAft>
              <a:buClrTx/>
              <a:buSzTx/>
              <a:buNone/>
            </a:pPr>
            <a:r>
              <a:rPr lang="en-US" altLang="en-US" sz="2200"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Điểm trung bình chung học kỳ/năm học/khóa học và điểm trung bình chung tích lũy</a:t>
            </a:r>
            <a:endParaRPr lang="en-US" altLang="en-US" sz="22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a) Công thức tính điểm trung bình chung học kỳ/năm học/khóa học và điểm trung bình chung tích lũy:</a:t>
            </a:r>
            <a:endParaRPr lang="en-US" altLang="en-US" sz="22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smtClean="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smtClean="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smtClean="0">
                <a:latin typeface="Times New Roman" panose="02020603050405020304" pitchFamily="18" charset="0"/>
                <a:ea typeface="Times New Roman" panose="02020603050405020304" pitchFamily="18" charset="0"/>
                <a:cs typeface="Times New Roman" panose="02020603050405020304" pitchFamily="18" charset="0"/>
              </a:rPr>
              <a:t>Trong </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đó:</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200" i="1" dirty="0">
                <a:latin typeface="Times New Roman" panose="02020603050405020304" pitchFamily="18" charset="0"/>
                <a:ea typeface="Times New Roman" panose="02020603050405020304" pitchFamily="18" charset="0"/>
                <a:cs typeface="Times New Roman" panose="02020603050405020304" pitchFamily="18" charset="0"/>
              </a:rPr>
              <a:t>A</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điểm trung bình chung học kỳ/năm học/khóa học hoặc điểm trung bình chung tích lũy;</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200" i="1"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số thứ tự môn học;</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a:t>
            </a:r>
            <a:r>
              <a:rPr lang="vi-VN" alt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điểm của môn học thứ i;</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n</a:t>
            </a:r>
            <a:r>
              <a:rPr lang="vi-VN" alt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số tín chỉ của môn học thứ i;</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n: là tổng số môn học trong học kỳ/năm học/khóa học hoặc số môn học đã tích lũy.</a:t>
            </a:r>
            <a:endParaRPr lang="en-US" altLang="en-US" sz="22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pic>
        <p:nvPicPr>
          <p:cNvPr id="4" name="Picture 4" descr="Description: https://files.thukyluat.vn/uploads/doc2htm/00325041_files/image001.gif">
            <a:extLst>
              <a:ext uri="{FF2B5EF4-FFF2-40B4-BE49-F238E27FC236}">
                <a16:creationId xmlns="" xmlns:a16="http://schemas.microsoft.com/office/drawing/2014/main" id="{717195E9-B6F2-4D0E-8A21-04D9BEA863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8484" y="2266307"/>
            <a:ext cx="3575714" cy="1063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408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024" y="709685"/>
            <a:ext cx="8256895" cy="5868536"/>
          </a:xfrm>
        </p:spPr>
        <p:txBody>
          <a:bodyPr>
            <a:normAutofit fontScale="92500"/>
          </a:bodyPr>
          <a:lstStyle/>
          <a:p>
            <a:pPr marL="0" indent="0" algn="just">
              <a:buNone/>
            </a:pPr>
            <a:r>
              <a:rPr lang="vi-VN" sz="2600" dirty="0" smtClean="0">
                <a:latin typeface="Times New Roman" pitchFamily="18" charset="0"/>
                <a:cs typeface="Times New Roman" pitchFamily="18" charset="0"/>
              </a:rPr>
              <a:t>b</a:t>
            </a:r>
            <a:r>
              <a:rPr lang="vi-VN" sz="2600" dirty="0">
                <a:latin typeface="Times New Roman" pitchFamily="18" charset="0"/>
                <a:cs typeface="Times New Roman" pitchFamily="18" charset="0"/>
              </a:rPr>
              <a:t>) Điểm trung bình chung học kỳ là điểm trung bình có trọng số của các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 mà sinh viên đăng ký học trong học kỳ đó, với trọng số là số tín chỉ tương ứng của từng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Điểm trung bình chung tích lũy là điểm trung bình có trọng số của các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 được đánh giá bằng các điểm từ 4,0 trở lên mà sinh viên đã tích lũy được, tính từ đầu khóa học cho tới thời điểm được xem xét vào lúc kết thúc mỗi học kỳ.</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d</a:t>
            </a:r>
            <a:r>
              <a:rPr lang="vi-VN" sz="2600" dirty="0">
                <a:latin typeface="Times New Roman" pitchFamily="18" charset="0"/>
                <a:cs typeface="Times New Roman" pitchFamily="18" charset="0"/>
              </a:rPr>
              <a:t>) Điểm trung bình chung học kỳ/năm học/khóa học, điểm trung bình chung tích lũy bao gồm cả điểm môn học được bảo lưu, không bao gồm điểm môn học được miễn trừ và môn học điều kiện;</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e</a:t>
            </a:r>
            <a:r>
              <a:rPr lang="vi-VN" sz="2600" dirty="0">
                <a:latin typeface="Times New Roman" pitchFamily="18" charset="0"/>
                <a:cs typeface="Times New Roman" pitchFamily="18" charset="0"/>
              </a:rPr>
              <a:t>) Trường hợp HSSV được tạm hoãn học môn học thì chưa tính khối lượng học tập của môn học đó trong thời gian được tạm hoãn.</a:t>
            </a:r>
            <a:endParaRPr lang="en-US" sz="26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696823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080" y="640080"/>
            <a:ext cx="8256895" cy="5760719"/>
          </a:xfrm>
        </p:spPr>
        <p:txBody>
          <a:bodyPr>
            <a:normAutofit/>
          </a:bodyPr>
          <a:lstStyle/>
          <a:p>
            <a:pPr marL="34290" indent="0" algn="just">
              <a:buNone/>
            </a:pPr>
            <a:r>
              <a:rPr lang="en-US" sz="2400" dirty="0" smtClean="0">
                <a:latin typeface="Times New Roman" pitchFamily="18" charset="0"/>
                <a:cs typeface="Times New Roman" pitchFamily="18" charset="0"/>
              </a:rPr>
              <a:t>6</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Điểm trung bình chung học kỳ, năm học, điểm trung bình chung tích lũy để xét học bổng, khen thưởng sau mỗi học kỳ, năm học hoặc khóa học được tính theo kết quả điểm thi kết thúc môn học lần thứ nhất; để xét </a:t>
            </a:r>
            <a:r>
              <a:rPr lang="en-US" sz="2400" dirty="0" err="1">
                <a:latin typeface="Times New Roman" pitchFamily="18" charset="0"/>
                <a:cs typeface="Times New Roman" pitchFamily="18" charset="0"/>
              </a:rPr>
              <a:t>cảnh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buộc thôi học được tính theo kết quả lần thi kết thúc môn học có điểm cao </a:t>
            </a:r>
            <a:r>
              <a:rPr lang="vi-VN" sz="2400" dirty="0" smtClean="0">
                <a:latin typeface="Times New Roman" pitchFamily="18" charset="0"/>
                <a:cs typeface="Times New Roman" pitchFamily="18" charset="0"/>
              </a:rPr>
              <a:t>nhất.</a:t>
            </a:r>
            <a:endParaRPr lang="en-US" sz="2400" dirty="0" smtClean="0">
              <a:latin typeface="Times New Roman" pitchFamily="18" charset="0"/>
              <a:cs typeface="Times New Roman" pitchFamily="18" charset="0"/>
            </a:endParaRPr>
          </a:p>
          <a:p>
            <a:pPr marL="34290" indent="0" algn="just">
              <a:buNone/>
            </a:pPr>
            <a:r>
              <a:rPr lang="en-US" sz="2400" dirty="0" smtClean="0">
                <a:latin typeface="Times New Roman" pitchFamily="18" charset="0"/>
                <a:cs typeface="Times New Roman" pitchFamily="18" charset="0"/>
              </a:rPr>
              <a:t>7</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Môn học Giáo dục thể chất, Giáo dục quốc phòng và an ninh,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ngữ</a:t>
            </a:r>
            <a:r>
              <a:rPr lang="en-US" sz="2400" dirty="0">
                <a:latin typeface="Times New Roman" pitchFamily="18" charset="0"/>
                <a:cs typeface="Times New Roman" pitchFamily="18" charset="0"/>
              </a:rPr>
              <a:t>, Tin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mềm</a:t>
            </a:r>
            <a:r>
              <a:rPr lang="vi-VN" sz="2400" dirty="0">
                <a:latin typeface="Times New Roman" pitchFamily="18" charset="0"/>
                <a:cs typeface="Times New Roman" pitchFamily="18" charset="0"/>
              </a:rPr>
              <a:t> là </a:t>
            </a:r>
            <a:r>
              <a:rPr lang="en-US" sz="2400" dirty="0">
                <a:latin typeface="Times New Roman" pitchFamily="18" charset="0"/>
                <a:cs typeface="Times New Roman" pitchFamily="18" charset="0"/>
              </a:rPr>
              <a:t>5</a:t>
            </a:r>
            <a:r>
              <a:rPr lang="vi-VN" sz="2400" dirty="0">
                <a:latin typeface="Times New Roman" pitchFamily="18" charset="0"/>
                <a:cs typeface="Times New Roman" pitchFamily="18" charset="0"/>
              </a:rPr>
              <a:t> môn học điều kiện; kết quả đánh giá </a:t>
            </a:r>
            <a:r>
              <a:rPr lang="en-US" sz="2400" dirty="0">
                <a:latin typeface="Times New Roman" pitchFamily="18" charset="0"/>
                <a:cs typeface="Times New Roman" pitchFamily="18" charset="0"/>
              </a:rPr>
              <a:t>5</a:t>
            </a:r>
            <a:r>
              <a:rPr lang="vi-VN" sz="2400" dirty="0">
                <a:latin typeface="Times New Roman" pitchFamily="18" charset="0"/>
                <a:cs typeface="Times New Roman" pitchFamily="18" charset="0"/>
              </a:rPr>
              <a:t> môn học này không tính vào điểm trung bình chung học kỳ, năm học, điểm trung bình chung tích lũy, xếp loại tốt nghiệp nhưng là một trong các điều kiện để xét hoàn thành khối lượng học tập, xét điều kiện dự thi tốt nghiệp hoặc bảo vệ chuyên đề, khóa luận tốt nghiệp và được ghi vào bảng điểm cấp kèm theo bằng tốt nghiệp.</a:t>
            </a:r>
            <a:endParaRPr lang="en-US" sz="24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59586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842" y="791570"/>
            <a:ext cx="8393373" cy="5732059"/>
          </a:xfrm>
        </p:spPr>
        <p:txBody>
          <a:bodyPr>
            <a:normAutofit/>
          </a:bodyPr>
          <a:lstStyle/>
          <a:p>
            <a:pPr marL="0" indent="0">
              <a:buNone/>
            </a:pPr>
            <a:r>
              <a:rPr lang="en-US" sz="2400" b="1" dirty="0" smtClean="0">
                <a:latin typeface="Times New Roman" pitchFamily="18" charset="0"/>
                <a:cs typeface="Times New Roman" pitchFamily="18" charset="0"/>
              </a:rPr>
              <a:t>	6. </a:t>
            </a:r>
            <a:r>
              <a:rPr lang="vi-VN" sz="2400" b="1" dirty="0" smtClean="0">
                <a:latin typeface="Times New Roman" pitchFamily="18" charset="0"/>
                <a:cs typeface="Times New Roman" pitchFamily="18" charset="0"/>
              </a:rPr>
              <a:t>Xếp </a:t>
            </a:r>
            <a:r>
              <a:rPr lang="en-US" sz="2400" b="1" dirty="0" err="1">
                <a:latin typeface="Times New Roman" pitchFamily="18" charset="0"/>
                <a:cs typeface="Times New Roman" pitchFamily="18" charset="0"/>
              </a:rPr>
              <a:t>loại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tập</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kỳ</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năm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khóa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endParaRPr lang="en-US" sz="2400" dirty="0">
              <a:latin typeface="Times New Roman" pitchFamily="18" charset="0"/>
              <a:cs typeface="Times New Roman" pitchFamily="18" charset="0"/>
            </a:endParaRPr>
          </a:p>
          <a:p>
            <a:pPr marL="0" indent="0">
              <a:buNone/>
            </a:pPr>
            <a:r>
              <a:rPr lang="en-US" sz="2400" dirty="0">
                <a:latin typeface="Times New Roman" pitchFamily="18" charset="0"/>
                <a:cs typeface="Times New Roman" pitchFamily="18" charset="0"/>
              </a:rPr>
              <a:t>1</a:t>
            </a:r>
            <a:r>
              <a:rPr lang="vi-VN" sz="2400" dirty="0">
                <a:latin typeface="Times New Roman" pitchFamily="18" charset="0"/>
                <a:cs typeface="Times New Roman" pitchFamily="18" charset="0"/>
              </a:rPr>
              <a:t>. Xếp loại kết quả học tập</a:t>
            </a:r>
            <a:endParaRPr lang="en-US" sz="2400" dirty="0">
              <a:latin typeface="Times New Roman" pitchFamily="18" charset="0"/>
              <a:cs typeface="Times New Roman" pitchFamily="18" charset="0"/>
            </a:endParaRPr>
          </a:p>
          <a:p>
            <a:pPr marL="0" indent="0">
              <a:buNone/>
            </a:pPr>
            <a:r>
              <a:rPr lang="vi-VN" sz="2400" dirty="0">
                <a:latin typeface="Times New Roman" pitchFamily="18" charset="0"/>
                <a:cs typeface="Times New Roman" pitchFamily="18" charset="0"/>
              </a:rPr>
              <a:t>a) Xếp loại kết quả học tập của HSSV theo học kỳ được căn cứ vào điểm trung bình chung trong học kỳ/năm học/khóa học đó, cụ thể:</a:t>
            </a:r>
            <a:endParaRPr lang="en-US" sz="2400" dirty="0">
              <a:latin typeface="Times New Roman" pitchFamily="18" charset="0"/>
              <a:cs typeface="Times New Roman" pitchFamily="18" charset="0"/>
            </a:endParaRP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9,00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10;</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giỏi</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8,00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8,99;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7,00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7,99;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5,50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6,99;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4,00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5,49;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kém</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dưới</a:t>
            </a:r>
            <a:r>
              <a:rPr lang="en-US" sz="2400" dirty="0">
                <a:latin typeface="Times New Roman" pitchFamily="18" charset="0"/>
                <a:cs typeface="Times New Roman" pitchFamily="18" charset="0"/>
              </a:rPr>
              <a:t> 4,00.</a:t>
            </a:r>
          </a:p>
          <a:p>
            <a:endParaRPr lang="en-US" dirty="0"/>
          </a:p>
        </p:txBody>
      </p:sp>
    </p:spTree>
    <p:extLst>
      <p:ext uri="{BB962C8B-B14F-4D97-AF65-F5344CB8AC3E}">
        <p14:creationId xmlns:p14="http://schemas.microsoft.com/office/powerpoint/2010/main" val="1225397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376" y="764275"/>
            <a:ext cx="8352429" cy="5663819"/>
          </a:xfrm>
        </p:spPr>
        <p:txBody>
          <a:bodyPr>
            <a:noAutofit/>
          </a:bodyPr>
          <a:lstStyle/>
          <a:p>
            <a:pPr marL="0" indent="0" algn="just">
              <a:buNone/>
            </a:pPr>
            <a:r>
              <a:rPr lang="vi-VN" sz="2400" dirty="0" smtClean="0">
                <a:latin typeface="Times New Roman" pitchFamily="18" charset="0"/>
                <a:cs typeface="Times New Roman" pitchFamily="18" charset="0"/>
              </a:rPr>
              <a:t>b</a:t>
            </a:r>
            <a:r>
              <a:rPr lang="vi-VN" sz="2400" dirty="0">
                <a:latin typeface="Times New Roman" pitchFamily="18" charset="0"/>
                <a:cs typeface="Times New Roman" pitchFamily="18" charset="0"/>
              </a:rPr>
              <a:t>) HSSV có điểm đạt loại giỏi trở lên bị hạ xuống một mức xếp loại nếu thuộc một hoặc nhiều trường hợp sau:</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Bị nhà trường kỷ luật từ mức cảnh cáo trở lên trong học kỳ được xếp loại kết quả học tập (không tính mức kỷ luật được quy định tại khoản 2 Điều 1</a:t>
            </a:r>
            <a:r>
              <a:rPr lang="en-US" sz="2400" dirty="0">
                <a:latin typeface="Times New Roman" pitchFamily="18" charset="0"/>
                <a:cs typeface="Times New Roman" pitchFamily="18" charset="0"/>
              </a:rPr>
              <a:t>9</a:t>
            </a:r>
            <a:r>
              <a:rPr lang="vi-VN" sz="2400" dirty="0">
                <a:latin typeface="Times New Roman" pitchFamily="18" charset="0"/>
                <a:cs typeface="Times New Roman" pitchFamily="18" charset="0"/>
              </a:rPr>
              <a:t> của </a:t>
            </a:r>
            <a:r>
              <a:rPr lang="en-US" sz="2400" dirty="0" err="1">
                <a:latin typeface="Times New Roman" pitchFamily="18" charset="0"/>
                <a:cs typeface="Times New Roman" pitchFamily="18" charset="0"/>
              </a:rPr>
              <a:t>Quy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này);</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Có một môn học trở lên trong học kỳ phải thi lại (không tính môn học điều kiện; môn học được tạm hoãn học hoặc được miễn trừ).</a:t>
            </a:r>
            <a:endParaRPr lang="en-US" sz="2400" dirty="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2</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Kết quả học tập trong học kỳ phụ được gộp vào kết quả học tập trong học kỳ chính ngay trước học kỳ phụ để xếp loại HSSV về học lực.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117927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434" y="378823"/>
            <a:ext cx="8379724" cy="6281284"/>
          </a:xfrm>
        </p:spPr>
        <p:txBody>
          <a:bodyPr>
            <a:noAutofit/>
          </a:bodyPr>
          <a:lstStyle/>
          <a:p>
            <a:pPr marL="0" indent="0">
              <a:buNone/>
            </a:pPr>
            <a:r>
              <a:rPr lang="en-US" sz="2000" b="1" dirty="0" smtClean="0">
                <a:latin typeface="Times New Roman" pitchFamily="18" charset="0"/>
                <a:cs typeface="Times New Roman" pitchFamily="18" charset="0"/>
              </a:rPr>
              <a:t>	2. </a:t>
            </a:r>
            <a:r>
              <a:rPr lang="vi-VN" sz="2000" b="1" dirty="0" smtClean="0">
                <a:latin typeface="Times New Roman" pitchFamily="18" charset="0"/>
                <a:cs typeface="Times New Roman" pitchFamily="18" charset="0"/>
              </a:rPr>
              <a:t>Cảnh </a:t>
            </a:r>
            <a:r>
              <a:rPr lang="vi-VN" sz="2000" b="1" dirty="0">
                <a:latin typeface="Times New Roman" pitchFamily="18" charset="0"/>
                <a:cs typeface="Times New Roman" pitchFamily="18" charset="0"/>
              </a:rPr>
              <a:t>báo kết quả học tập, buộc thôi học, tự thôi học</a:t>
            </a:r>
            <a:endParaRPr lang="en-US" sz="2000" dirty="0">
              <a:latin typeface="Times New Roman" pitchFamily="18" charset="0"/>
              <a:cs typeface="Times New Roman" pitchFamily="18" charset="0"/>
            </a:endParaRPr>
          </a:p>
          <a:p>
            <a:pPr marL="0" indent="0" algn="just">
              <a:buNone/>
            </a:pPr>
            <a:r>
              <a:rPr lang="vi-VN" sz="2000" dirty="0">
                <a:latin typeface="Times New Roman" pitchFamily="18" charset="0"/>
                <a:cs typeface="Times New Roman" pitchFamily="18" charset="0"/>
              </a:rPr>
              <a:t>1. Cảnh báo kết quả học tập được thực hiện theo từng học kỳ, nhằm giúp cho HSSV có kết quả học tập kém biết và lập phương án học tập thích hợp để có thể tốt nghiệp trong thời hạn tối đa được phép theo học chương trình. Việc cảnh báo kết quả học tập của HSSV được dựa trên các điều kiện sau:</a:t>
            </a:r>
            <a:endParaRPr lang="en-US" sz="2000" dirty="0">
              <a:latin typeface="Times New Roman" pitchFamily="18" charset="0"/>
              <a:cs typeface="Times New Roman" pitchFamily="18" charset="0"/>
            </a:endParaRPr>
          </a:p>
          <a:p>
            <a:pPr marL="0" indent="0" algn="just">
              <a:buNone/>
            </a:pPr>
            <a:r>
              <a:rPr lang="vi-VN" sz="2000" dirty="0" smtClean="0">
                <a:latin typeface="Times New Roman" pitchFamily="18" charset="0"/>
                <a:cs typeface="Times New Roman" pitchFamily="18" charset="0"/>
              </a:rPr>
              <a:t>a) Điểm </a:t>
            </a:r>
            <a:r>
              <a:rPr lang="vi-VN" sz="2000" dirty="0">
                <a:latin typeface="Times New Roman" pitchFamily="18" charset="0"/>
                <a:cs typeface="Times New Roman" pitchFamily="18" charset="0"/>
              </a:rPr>
              <a:t>trung bình chung học kỳ đạt dưới 3,00 đối với học kỳ đầu của khóa học, dưới 4,00 đối với các học kỳ tiếp </a:t>
            </a:r>
            <a:r>
              <a:rPr lang="vi-VN" sz="2000" dirty="0" smtClean="0">
                <a:latin typeface="Times New Roman" pitchFamily="18" charset="0"/>
                <a:cs typeface="Times New Roman" pitchFamily="18" charset="0"/>
              </a:rPr>
              <a:t>theo;</a:t>
            </a:r>
            <a:endParaRPr lang="en-US" sz="2000" dirty="0">
              <a:latin typeface="Times New Roman" pitchFamily="18" charset="0"/>
              <a:cs typeface="Times New Roman" pitchFamily="18" charset="0"/>
            </a:endParaRPr>
          </a:p>
          <a:p>
            <a:pPr marL="0" indent="0" algn="just">
              <a:buNone/>
            </a:pPr>
            <a:r>
              <a:rPr lang="vi-VN" sz="2000" dirty="0" smtClean="0">
                <a:latin typeface="Times New Roman" pitchFamily="18" charset="0"/>
                <a:cs typeface="Times New Roman" pitchFamily="18" charset="0"/>
              </a:rPr>
              <a:t>b</a:t>
            </a:r>
            <a:r>
              <a:rPr lang="vi-VN" sz="2000" dirty="0">
                <a:latin typeface="Times New Roman" pitchFamily="18" charset="0"/>
                <a:cs typeface="Times New Roman" pitchFamily="18" charset="0"/>
              </a:rPr>
              <a:t>) </a:t>
            </a:r>
            <a:r>
              <a:rPr lang="vi-VN" sz="2000" dirty="0" smtClean="0">
                <a:latin typeface="Times New Roman" pitchFamily="18" charset="0"/>
                <a:cs typeface="Times New Roman" pitchFamily="18" charset="0"/>
              </a:rPr>
              <a:t>Tổng </a:t>
            </a:r>
            <a:r>
              <a:rPr lang="vi-VN" sz="2000" dirty="0">
                <a:latin typeface="Times New Roman" pitchFamily="18" charset="0"/>
                <a:cs typeface="Times New Roman" pitchFamily="18" charset="0"/>
              </a:rPr>
              <a:t>số tín chỉ của các học phần bị điểm dưới 4,0 còn tồn đọng tính từ đầu khóa học đến thời điểm xét vượt quá 24 tín chỉ.</a:t>
            </a:r>
            <a:endParaRPr lang="en-US" sz="2000" dirty="0">
              <a:latin typeface="Times New Roman" pitchFamily="18" charset="0"/>
              <a:cs typeface="Times New Roman" pitchFamily="18" charset="0"/>
            </a:endParaRPr>
          </a:p>
          <a:p>
            <a:pPr marL="0" indent="0" algn="just">
              <a:buNone/>
            </a:pPr>
            <a:r>
              <a:rPr lang="vi-VN" sz="2000" dirty="0">
                <a:latin typeface="Times New Roman" pitchFamily="18" charset="0"/>
                <a:cs typeface="Times New Roman" pitchFamily="18" charset="0"/>
              </a:rPr>
              <a:t>2. Sau mỗi học kỳ, </a:t>
            </a:r>
            <a:r>
              <a:rPr lang="vi-VN" sz="2000" b="1" dirty="0">
                <a:latin typeface="Times New Roman" pitchFamily="18" charset="0"/>
                <a:cs typeface="Times New Roman" pitchFamily="18" charset="0"/>
              </a:rPr>
              <a:t>HSSV bị buộc thôi học </a:t>
            </a:r>
            <a:r>
              <a:rPr lang="vi-VN" sz="2000" dirty="0">
                <a:latin typeface="Times New Roman" pitchFamily="18" charset="0"/>
                <a:cs typeface="Times New Roman" pitchFamily="18" charset="0"/>
              </a:rPr>
              <a:t>nếu thuộc một trong những trường hợp sau đây:</a:t>
            </a:r>
            <a:endParaRPr lang="en-US" sz="2000" dirty="0">
              <a:latin typeface="Times New Roman" pitchFamily="18" charset="0"/>
              <a:cs typeface="Times New Roman" pitchFamily="18" charset="0"/>
            </a:endParaRPr>
          </a:p>
          <a:p>
            <a:pPr marL="0" indent="0" algn="just">
              <a:buNone/>
            </a:pPr>
            <a:r>
              <a:rPr lang="vi-VN" sz="2000" b="1" dirty="0">
                <a:latin typeface="Times New Roman" pitchFamily="18" charset="0"/>
                <a:cs typeface="Times New Roman" pitchFamily="18" charset="0"/>
              </a:rPr>
              <a:t>a) Có số lần cảnh báo kết quả học tập vượt quá </a:t>
            </a: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lần</a:t>
            </a:r>
            <a:r>
              <a:rPr lang="vi-VN" sz="2000" b="1" dirty="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0" indent="0" algn="just">
              <a:buNone/>
            </a:pPr>
            <a:r>
              <a:rPr lang="vi-VN" sz="2000" dirty="0">
                <a:latin typeface="Times New Roman" pitchFamily="18" charset="0"/>
                <a:cs typeface="Times New Roman" pitchFamily="18" charset="0"/>
              </a:rPr>
              <a:t>b) Đã hết quỹ thời gian tối đa để hoàn thành chương trình được quy định tại khoản 2 Điều 3 của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định</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này </a:t>
            </a:r>
            <a:r>
              <a:rPr lang="en-US" sz="2000" i="1" dirty="0">
                <a:latin typeface="Times New Roman" pitchFamily="18" charset="0"/>
                <a:cs typeface="Times New Roman" pitchFamily="18" charset="0"/>
              </a:rPr>
              <a:t>(</a:t>
            </a:r>
            <a:r>
              <a:rPr lang="en-US" sz="2000" i="1" dirty="0" err="1">
                <a:latin typeface="Times New Roman" pitchFamily="18" charset="0"/>
                <a:cs typeface="Times New Roman" pitchFamily="18" charset="0"/>
              </a:rPr>
              <a:t>Thời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gian</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tối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đa</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đối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với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trình</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độ</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trung</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cấp</a:t>
            </a:r>
            <a:r>
              <a:rPr lang="en-US" sz="2000" i="1" dirty="0">
                <a:latin typeface="Times New Roman" pitchFamily="18" charset="0"/>
                <a:cs typeface="Times New Roman" pitchFamily="18" charset="0"/>
              </a:rPr>
              <a:t>: 4,5 </a:t>
            </a:r>
            <a:r>
              <a:rPr lang="en-US" sz="2000" i="1" dirty="0" err="1">
                <a:latin typeface="Times New Roman" pitchFamily="18" charset="0"/>
                <a:cs typeface="Times New Roman" pitchFamily="18" charset="0"/>
              </a:rPr>
              <a:t>năm</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đối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với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hệ</a:t>
            </a:r>
            <a:r>
              <a:rPr lang="en-US" sz="2000" i="1" dirty="0">
                <a:latin typeface="Times New Roman" pitchFamily="18" charset="0"/>
                <a:cs typeface="Times New Roman" pitchFamily="18" charset="0"/>
              </a:rPr>
              <a:t> 01 </a:t>
            </a:r>
            <a:r>
              <a:rPr lang="en-US" sz="2000" i="1" dirty="0" err="1">
                <a:latin typeface="Times New Roman" pitchFamily="18" charset="0"/>
                <a:cs typeface="Times New Roman" pitchFamily="18" charset="0"/>
              </a:rPr>
              <a:t>năm</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đến</a:t>
            </a:r>
            <a:r>
              <a:rPr lang="en-US" sz="2000" i="1" dirty="0">
                <a:latin typeface="Times New Roman" pitchFamily="18" charset="0"/>
                <a:cs typeface="Times New Roman" pitchFamily="18" charset="0"/>
              </a:rPr>
              <a:t> 1,5 </a:t>
            </a:r>
            <a:r>
              <a:rPr lang="en-US" sz="2000" i="1" dirty="0" err="1">
                <a:latin typeface="Times New Roman" pitchFamily="18" charset="0"/>
                <a:cs typeface="Times New Roman" pitchFamily="18" charset="0"/>
              </a:rPr>
              <a:t>năm</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và</a:t>
            </a:r>
            <a:r>
              <a:rPr lang="en-US" sz="2000" i="1" dirty="0">
                <a:latin typeface="Times New Roman" pitchFamily="18" charset="0"/>
                <a:cs typeface="Times New Roman" pitchFamily="18" charset="0"/>
              </a:rPr>
              <a:t> 06 </a:t>
            </a:r>
            <a:r>
              <a:rPr lang="en-US" sz="2000" i="1" dirty="0" err="1">
                <a:latin typeface="Times New Roman" pitchFamily="18" charset="0"/>
                <a:cs typeface="Times New Roman" pitchFamily="18" charset="0"/>
              </a:rPr>
              <a:t>năm</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đối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với</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hệ</a:t>
            </a:r>
            <a:r>
              <a:rPr lang="en-US" sz="2000" i="1" dirty="0">
                <a:latin typeface="Times New Roman" pitchFamily="18" charset="0"/>
                <a:cs typeface="Times New Roman" pitchFamily="18" charset="0"/>
              </a:rPr>
              <a:t> 03 </a:t>
            </a:r>
            <a:r>
              <a:rPr lang="en-US" sz="2000" i="1" dirty="0" err="1">
                <a:latin typeface="Times New Roman" pitchFamily="18" charset="0"/>
                <a:cs typeface="Times New Roman" pitchFamily="18" charset="0"/>
              </a:rPr>
              <a:t>năm</a:t>
            </a:r>
            <a:r>
              <a:rPr lang="en-US" sz="2000" i="1" dirty="0">
                <a:latin typeface="Times New Roman" pitchFamily="18" charset="0"/>
                <a:cs typeface="Times New Roman" pitchFamily="18" charset="0"/>
              </a:rPr>
              <a:t>) </a:t>
            </a:r>
            <a:r>
              <a:rPr lang="vi-VN" sz="2000" i="1" dirty="0" smtClean="0">
                <a:latin typeface="Times New Roman" pitchFamily="18" charset="0"/>
                <a:cs typeface="Times New Roman" pitchFamily="18" charset="0"/>
              </a:rPr>
              <a:t>;</a:t>
            </a:r>
            <a:endParaRPr lang="en-US" sz="2000" i="1" dirty="0" smtClean="0">
              <a:latin typeface="Times New Roman" pitchFamily="18" charset="0"/>
              <a:cs typeface="Times New Roman" pitchFamily="18" charset="0"/>
            </a:endParaRPr>
          </a:p>
          <a:p>
            <a:pPr marL="0" indent="0" algn="just">
              <a:buNone/>
            </a:pPr>
            <a:r>
              <a:rPr lang="vi-VN" sz="2000" dirty="0">
                <a:latin typeface="Times New Roman" pitchFamily="18" charset="0"/>
                <a:cs typeface="Times New Roman" pitchFamily="18" charset="0"/>
              </a:rPr>
              <a:t>c) Bị kỷ luật ở mức buộc thôi học</a:t>
            </a:r>
            <a:r>
              <a:rPr lang="vi-VN"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3651116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081" y="707979"/>
            <a:ext cx="8420668" cy="6150021"/>
          </a:xfrm>
        </p:spPr>
        <p:txBody>
          <a:bodyPr>
            <a:noAutofit/>
          </a:bodyPr>
          <a:lstStyle/>
          <a:p>
            <a:pPr marL="0" indent="0">
              <a:buNone/>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3</a:t>
            </a:r>
            <a:r>
              <a:rPr lang="vi-VN" sz="2800" dirty="0">
                <a:latin typeface="Times New Roman" pitchFamily="18" charset="0"/>
                <a:cs typeface="Times New Roman" pitchFamily="18" charset="0"/>
              </a:rPr>
              <a:t>. Tự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HSSV không thuộc diện bị buộc thôi học, thực hiện đầy đủ nghĩa vụ và trách nhiệm theo quy định, nếu thuộc một trong các trường hợp sau được đề nghị trường cho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a) HSSV tự xét thấy không còn khả năng hoàn thành chương trình do thời gian còn lại không đủ để hoàn thành chương trình theo quy định;</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b) Vì lý do khác phải thôi học kèm theo minh chứng cụ thể và được hiệu trưởng chấp thuận.</a:t>
            </a:r>
            <a:endParaRPr lang="en-US" sz="2800" dirty="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53220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842" y="1091821"/>
            <a:ext cx="8461611" cy="5472752"/>
          </a:xfrm>
        </p:spPr>
        <p:txBody>
          <a:bodyPr>
            <a:normAutofit/>
          </a:bodyPr>
          <a:lstStyle/>
          <a:p>
            <a:pPr marL="34290" indent="0" algn="just">
              <a:buNone/>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4</a:t>
            </a:r>
            <a:r>
              <a:rPr lang="vi-VN" sz="2800" dirty="0">
                <a:latin typeface="Times New Roman" pitchFamily="18" charset="0"/>
                <a:cs typeface="Times New Roman" pitchFamily="18" charset="0"/>
              </a:rPr>
              <a:t>. Chậm nhất là một tháng sau khi sinh viên có quyết định buộc thôi học,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trường phải thông báo trả về địa phương nơi sinh viên có hộ khẩu thường trú. Trường hợp tại trường có các chương trình đào tạo ở trình độ thấp hơn hoặc có các chương trình giáo dục thường xuyên tương ứng thì những sinh viên thuộc các diện quy định tại các điểm a, b khoản 2 và khoản 3 của Điều này được quyền xin xét chuyển qua các chương trình đó và được bảo lưu một phần kết quả học tập ở chương trình cũ. Hiệu trưởng xem xét quyết định cho bảo lưu kết quả học tập đối với từng trường hợp cụ thể.</a:t>
            </a:r>
            <a:endParaRPr lang="en-US" sz="2800" dirty="0">
              <a:latin typeface="Times New Roman" pitchFamily="18" charset="0"/>
              <a:cs typeface="Times New Roman" pitchFamily="18" charset="0"/>
            </a:endParaRPr>
          </a:p>
          <a:p>
            <a:endParaRPr lang="en-US" sz="2800" dirty="0"/>
          </a:p>
        </p:txBody>
      </p:sp>
    </p:spTree>
    <p:extLst>
      <p:ext uri="{BB962C8B-B14F-4D97-AF65-F5344CB8AC3E}">
        <p14:creationId xmlns:p14="http://schemas.microsoft.com/office/powerpoint/2010/main" val="2072405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1319" y="509451"/>
            <a:ext cx="8352429" cy="6041474"/>
          </a:xfrm>
        </p:spPr>
        <p:txBody>
          <a:bodyPr/>
          <a:lstStyle/>
          <a:p>
            <a:pPr marL="0" indent="0">
              <a:buNone/>
            </a:pPr>
            <a:r>
              <a:rPr lang="en-US" sz="2600" b="1"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7. </a:t>
            </a:r>
            <a:r>
              <a:rPr lang="vi-VN" sz="2400" b="1" dirty="0" smtClean="0">
                <a:latin typeface="Times New Roman" pitchFamily="18" charset="0"/>
                <a:cs typeface="Times New Roman" pitchFamily="18" charset="0"/>
              </a:rPr>
              <a:t>Điều </a:t>
            </a:r>
            <a:r>
              <a:rPr lang="vi-VN" sz="2400" b="1" dirty="0">
                <a:latin typeface="Times New Roman" pitchFamily="18" charset="0"/>
                <a:cs typeface="Times New Roman" pitchFamily="18" charset="0"/>
              </a:rPr>
              <a:t>kiện tốt nghiệp</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1. HSSV được công nhận tốt nghiệp khi đủ các điều kiện sau: </a:t>
            </a: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a</a:t>
            </a:r>
            <a:r>
              <a:rPr lang="vi-VN" sz="2400" dirty="0">
                <a:latin typeface="Times New Roman" pitchFamily="18" charset="0"/>
                <a:cs typeface="Times New Roman" pitchFamily="18" charset="0"/>
              </a:rPr>
              <a:t>) Không trong thời gian: bị kỷ luật từ mức đình chỉ học tập có thời hạn trở lên, bị truy cứu trách nhiệm hình sự;</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b) Tích lũy đủ số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và khối lượng tín chỉ quy định cho chương trình đào tạo;</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c) </a:t>
            </a:r>
            <a:r>
              <a:rPr lang="vi-VN" sz="2400" b="1" dirty="0" smtClean="0">
                <a:latin typeface="Times New Roman" pitchFamily="18" charset="0"/>
                <a:cs typeface="Times New Roman" pitchFamily="18" charset="0"/>
              </a:rPr>
              <a:t>Điểm trung bình chung tích lũy của toàn khóa học đạt từ 5,50 trở lên; </a:t>
            </a:r>
            <a:endParaRPr lang="en-US" sz="2400" b="1"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d) </a:t>
            </a:r>
            <a:r>
              <a:rPr lang="en-US" sz="2400" dirty="0">
                <a:latin typeface="Times New Roman" pitchFamily="18" charset="0"/>
                <a:cs typeface="Times New Roman" pitchFamily="18" charset="0"/>
              </a:rPr>
              <a:t>H</a:t>
            </a:r>
            <a:r>
              <a:rPr lang="vi-VN" sz="2400" dirty="0">
                <a:latin typeface="Times New Roman" pitchFamily="18" charset="0"/>
                <a:cs typeface="Times New Roman" pitchFamily="18" charset="0"/>
              </a:rPr>
              <a:t>oàn thành học phần Giáo dục quốc phòng - an ninh, Giáo dục thể 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mềm</a:t>
            </a:r>
            <a:r>
              <a:rPr lang="en-US" sz="2400" dirty="0">
                <a:latin typeface="Times New Roman" pitchFamily="18" charset="0"/>
                <a:cs typeface="Times New Roman" pitchFamily="18" charset="0"/>
              </a:rPr>
              <a:t> do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p>
          <a:p>
            <a:endParaRPr lang="en-US" dirty="0"/>
          </a:p>
        </p:txBody>
      </p:sp>
    </p:spTree>
    <p:extLst>
      <p:ext uri="{BB962C8B-B14F-4D97-AF65-F5344CB8AC3E}">
        <p14:creationId xmlns:p14="http://schemas.microsoft.com/office/powerpoint/2010/main" val="550886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023" y="777922"/>
            <a:ext cx="8338783" cy="5732059"/>
          </a:xfrm>
        </p:spPr>
        <p:txBody>
          <a:bodyPr>
            <a:normAutofit/>
          </a:bodyPr>
          <a:lstStyle/>
          <a:p>
            <a:pPr marL="0" indent="0" algn="just">
              <a:buNone/>
            </a:pPr>
            <a:r>
              <a:rPr lang="en-US" sz="2800" dirty="0" smtClean="0">
                <a:latin typeface="Times New Roman" pitchFamily="18" charset="0"/>
                <a:cs typeface="Times New Roman" pitchFamily="18" charset="0"/>
              </a:rPr>
              <a:t>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p>
          <a:p>
            <a:pPr marL="0" indent="0" algn="just">
              <a:buNone/>
            </a:pPr>
            <a:r>
              <a:rPr lang="vi-VN" sz="2800" dirty="0">
                <a:latin typeface="Times New Roman" pitchFamily="18" charset="0"/>
                <a:cs typeface="Times New Roman" pitchFamily="18" charset="0"/>
              </a:rPr>
              <a:t>Đối với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vi-VN" sz="2800" dirty="0">
                <a:latin typeface="Times New Roman" pitchFamily="18" charset="0"/>
                <a:cs typeface="Times New Roman" pitchFamily="18" charset="0"/>
              </a:rPr>
              <a:t> trình độ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rung cấp: </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2/5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năng lực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b</a:t>
            </a:r>
            <a:r>
              <a:rPr lang="vi-VN" sz="2800" dirty="0">
                <a:latin typeface="Times New Roman" pitchFamily="18" charset="0"/>
                <a:cs typeface="Times New Roman" pitchFamily="18" charset="0"/>
              </a:rPr>
              <a:t>ậc 1</a:t>
            </a:r>
            <a:r>
              <a:rPr lang="en-US" sz="2800" dirty="0">
                <a:latin typeface="Times New Roman" pitchFamily="18" charset="0"/>
                <a:cs typeface="Times New Roman" pitchFamily="18" charset="0"/>
              </a:rPr>
              <a:t>/6</a:t>
            </a:r>
            <a:r>
              <a:rPr lang="vi-VN" sz="2800" dirty="0">
                <a:latin typeface="Times New Roman" pitchFamily="18" charset="0"/>
                <a:cs typeface="Times New Roman" pitchFamily="18" charset="0"/>
              </a:rPr>
              <a:t> khung năng lực ngoại ngữ </a:t>
            </a:r>
            <a:r>
              <a:rPr lang="en-US" sz="2800" dirty="0" err="1">
                <a:latin typeface="Times New Roman" pitchFamily="18" charset="0"/>
                <a:cs typeface="Times New Roman" pitchFamily="18" charset="0"/>
              </a:rPr>
              <a:t>của</a:t>
            </a:r>
            <a:r>
              <a:rPr lang="vi-VN" sz="2800" dirty="0">
                <a:latin typeface="Times New Roman" pitchFamily="18" charset="0"/>
                <a:cs typeface="Times New Roman" pitchFamily="18" charset="0"/>
              </a:rPr>
              <a:t> Việt Nam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300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TOEIC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Chứng chỉ Quốc gia trình độ 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g</a:t>
            </a:r>
            <a:r>
              <a:rPr lang="vi-VN" sz="2800" dirty="0">
                <a:latin typeface="Times New Roman" pitchFamily="18" charset="0"/>
                <a:cs typeface="Times New Roman" pitchFamily="18" charset="0"/>
              </a:rPr>
              <a:t>iấy chứng nhận do Trường cấp;</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IC3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445731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376" y="509451"/>
            <a:ext cx="8393373" cy="6068770"/>
          </a:xfrm>
        </p:spPr>
        <p:txBody>
          <a:bodyPr>
            <a:normAutofit/>
          </a:bodyPr>
          <a:lstStyle/>
          <a:p>
            <a:pPr marL="0" indent="0" algn="just">
              <a:buNone/>
            </a:pPr>
            <a:r>
              <a:rPr lang="en-US" sz="2400" dirty="0" smtClean="0">
                <a:latin typeface="Times New Roman" pitchFamily="18" charset="0"/>
                <a:cs typeface="Times New Roman" pitchFamily="18" charset="0"/>
              </a:rPr>
              <a:t>f</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Học </a:t>
            </a:r>
            <a:r>
              <a:rPr lang="vi-VN" sz="2400" dirty="0">
                <a:latin typeface="Times New Roman" pitchFamily="18" charset="0"/>
                <a:cs typeface="Times New Roman" pitchFamily="18" charset="0"/>
              </a:rPr>
              <a:t>sinh chưa có bằng tốt nghiệp THPT, phải thi thêm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văn hóa </a:t>
            </a:r>
            <a:r>
              <a:rPr lang="en-US" sz="2400" dirty="0" err="1">
                <a:latin typeface="Times New Roman" pitchFamily="18" charset="0"/>
                <a:cs typeface="Times New Roman" pitchFamily="18" charset="0"/>
              </a:rPr>
              <a:t>gồm</a:t>
            </a:r>
            <a:r>
              <a:rPr lang="en-US" sz="2400" dirty="0">
                <a:latin typeface="Times New Roman" pitchFamily="18" charset="0"/>
                <a:cs typeface="Times New Roman" pitchFamily="18" charset="0"/>
              </a:rPr>
              <a:t> </a:t>
            </a:r>
            <a:r>
              <a:rPr lang="vi-VN" sz="2400" b="1" dirty="0">
                <a:latin typeface="Times New Roman" pitchFamily="18" charset="0"/>
                <a:cs typeface="Times New Roman" pitchFamily="18" charset="0"/>
              </a:rPr>
              <a:t>03 môn </a:t>
            </a:r>
            <a:r>
              <a:rPr lang="en-US" sz="2400" b="1" dirty="0" err="1">
                <a:latin typeface="Times New Roman" pitchFamily="18" charset="0"/>
                <a:cs typeface="Times New Roman" pitchFamily="18" charset="0"/>
              </a:rPr>
              <a:t>Toán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Lý</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Hóa</a:t>
            </a:r>
            <a:r>
              <a:rPr lang="en-US" sz="2400" b="1" dirty="0">
                <a:latin typeface="Times New Roman" pitchFamily="18" charset="0"/>
                <a:cs typeface="Times New Roman" pitchFamily="18" charset="0"/>
              </a:rPr>
              <a:t> </a:t>
            </a:r>
            <a:r>
              <a:rPr lang="vi-VN" sz="2400" dirty="0">
                <a:latin typeface="Times New Roman" pitchFamily="18" charset="0"/>
                <a:cs typeface="Times New Roman" pitchFamily="18" charset="0"/>
              </a:rPr>
              <a:t>được quy định trong chương trình. Trong đó nội dung thi là những kiến thức cơ bản được tổng hợp từ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thuộc khối kiến thức văn hóa được quy định trong chương trình đào tạo.</a:t>
            </a: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Đã tích lũy đủ số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 được quy định trong chương trình đào tạo và điểm của tất cả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đó</a:t>
            </a:r>
            <a:r>
              <a:rPr lang="vi-VN" sz="2400" dirty="0">
                <a:latin typeface="Times New Roman" pitchFamily="18" charset="0"/>
                <a:cs typeface="Times New Roman" pitchFamily="18" charset="0"/>
              </a:rPr>
              <a:t> phải đạt yêu cầu. Trên cơ sở đề nghị của Hội đồng xét điều kiện dự thi tốt nghiệp, Hiệu trưởng ra quyết định học sinh đủ điều kiện dự thi tốt nghiệp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Điều kiện tốt nghiệp, công nhận tốt nghiệp văn 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Điểm của mỗi môn thi </a:t>
            </a:r>
            <a:r>
              <a:rPr lang="vi-VN" sz="2400" b="1" dirty="0">
                <a:latin typeface="Times New Roman" pitchFamily="18" charset="0"/>
                <a:cs typeface="Times New Roman" pitchFamily="18" charset="0"/>
              </a:rPr>
              <a:t>tốt nghiệp </a:t>
            </a:r>
            <a:r>
              <a:rPr lang="en-US" sz="2400" b="1" dirty="0" err="1">
                <a:latin typeface="Times New Roman" pitchFamily="18" charset="0"/>
                <a:cs typeface="Times New Roman" pitchFamily="18" charset="0"/>
              </a:rPr>
              <a:t>văn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hóa</a:t>
            </a:r>
            <a:r>
              <a:rPr lang="en-US" sz="2400" b="1" dirty="0">
                <a:latin typeface="Times New Roman" pitchFamily="18" charset="0"/>
                <a:cs typeface="Times New Roman" pitchFamily="18" charset="0"/>
              </a:rPr>
              <a:t> </a:t>
            </a:r>
            <a:r>
              <a:rPr lang="vi-VN" sz="2400" b="1" dirty="0">
                <a:latin typeface="Times New Roman" pitchFamily="18" charset="0"/>
                <a:cs typeface="Times New Roman" pitchFamily="18" charset="0"/>
              </a:rPr>
              <a:t>phải đạt từ 5,0 điểm </a:t>
            </a:r>
            <a:r>
              <a:rPr lang="vi-VN" sz="2400" dirty="0">
                <a:latin typeface="Times New Roman" pitchFamily="18" charset="0"/>
                <a:cs typeface="Times New Roman" pitchFamily="18" charset="0"/>
              </a:rPr>
              <a:t>trở </a:t>
            </a:r>
            <a:r>
              <a:rPr lang="vi-VN" sz="2400" dirty="0" smtClean="0">
                <a:latin typeface="Times New Roman" pitchFamily="18" charset="0"/>
                <a:cs typeface="Times New Roman" pitchFamily="18" charset="0"/>
              </a:rPr>
              <a:t>lên</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656152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081" y="996287"/>
            <a:ext cx="8325134" cy="5540991"/>
          </a:xfrm>
        </p:spPr>
        <p:txBody>
          <a:bodyPr/>
          <a:lstStyle/>
          <a:p>
            <a:pPr marL="34290" indent="0" algn="just">
              <a:buNone/>
            </a:pPr>
            <a:r>
              <a:rPr lang="en-US" sz="28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Số</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Học sinh dự thi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có môn thi tốt nghiệp có điểm </a:t>
            </a:r>
            <a:r>
              <a:rPr lang="vi-VN" sz="2400" b="1" dirty="0">
                <a:latin typeface="Times New Roman" pitchFamily="18" charset="0"/>
                <a:cs typeface="Times New Roman" pitchFamily="18" charset="0"/>
              </a:rPr>
              <a:t>đạt từ 5,0 điểm</a:t>
            </a:r>
            <a:r>
              <a:rPr lang="vi-VN" sz="2400" dirty="0">
                <a:latin typeface="Times New Roman" pitchFamily="18" charset="0"/>
                <a:cs typeface="Times New Roman" pitchFamily="18" charset="0"/>
              </a:rPr>
              <a:t> trở lên thì không được dự thi tiếp môn thi tốt nghiệp đó, nếu dưới 5,0 điểm thì được dự thi lại môn thi tốt nghiệp đó </a:t>
            </a:r>
            <a:r>
              <a:rPr lang="vi-VN" sz="2400" b="1" dirty="0">
                <a:latin typeface="Times New Roman" pitchFamily="18" charset="0"/>
                <a:cs typeface="Times New Roman" pitchFamily="18" charset="0"/>
              </a:rPr>
              <a:t>không quá 03 </a:t>
            </a:r>
            <a:r>
              <a:rPr lang="vi-VN" sz="2400" dirty="0">
                <a:latin typeface="Times New Roman" pitchFamily="18" charset="0"/>
                <a:cs typeface="Times New Roman" pitchFamily="18" charset="0"/>
              </a:rPr>
              <a:t>lần ở các kỳ thi tốt nghiệp khác trong thời gian tối đa cho phép. Trong đó, nhà trường tổ chức thi lại lần thứ nhất cho học sinh có môn thi chưa đạt yêu cầu trong thời gian từ 3 đến 6 tháng kể từ ngày trường công bố kết quả thi tốt nghiệp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và phải bảo đảm quyền số lần dự thi tốt nghiệp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của học sinh trong thời hạn theo quy định.</a:t>
            </a:r>
            <a:endParaRPr lang="en-US" sz="24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599178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437" y="78910"/>
            <a:ext cx="8090115" cy="1233424"/>
          </a:xfrm>
        </p:spPr>
        <p:txBody>
          <a:bodyPr>
            <a:normAutofit/>
          </a:bodyPr>
          <a:lstStyle/>
          <a:p>
            <a:pPr algn="just"/>
            <a:r>
              <a:rPr lang="en-US" sz="2400" b="1" dirty="0" smtClean="0">
                <a:latin typeface="Times New Roman" panose="02020603050405020304" pitchFamily="18" charset="0"/>
                <a:cs typeface="Times New Roman" panose="02020603050405020304" pitchFamily="18" charset="0"/>
              </a:rPr>
              <a:t>II. </a:t>
            </a:r>
            <a:r>
              <a:rPr lang="en-US" sz="2400" b="1" dirty="0">
                <a:latin typeface="Times New Roman" panose="02020603050405020304" pitchFamily="18" charset="0"/>
                <a:cs typeface="Times New Roman" panose="02020603050405020304" pitchFamily="18" charset="0"/>
              </a:rPr>
              <a:t>NHỮNG GIẢI PHÁP NÂNG CAO CHẤT LƯỢNG HỌC TẬP, RÈN LUYỆN VÀ GIÁO DỤC ĐẠO ĐỨC LỐI SỐNG CHO HSSV</a:t>
            </a:r>
            <a:endParaRPr lang="en-US" sz="24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6942" y="1485901"/>
            <a:ext cx="8245099" cy="5147374"/>
          </a:xfrm>
        </p:spPr>
        <p:txBody>
          <a:bodyPr>
            <a:normAutofit/>
          </a:bodyPr>
          <a:lstStyle/>
          <a:p>
            <a:pPr marL="34290" indent="0" algn="just">
              <a:buNone/>
            </a:pPr>
            <a:r>
              <a:rPr lang="en-US" sz="2400" b="1" dirty="0" smtClean="0">
                <a:latin typeface="Times New Roman" panose="02020603050405020304" pitchFamily="18" charset="0"/>
              </a:rPr>
              <a:t>	1. </a:t>
            </a:r>
            <a:r>
              <a:rPr lang="en-US" sz="2400" b="1" dirty="0" err="1" smtClean="0">
                <a:latin typeface="Times New Roman" panose="02020603050405020304" pitchFamily="18" charset="0"/>
              </a:rPr>
              <a:t>Khen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thưởng</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kỷ</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luật</a:t>
            </a:r>
            <a:endParaRPr lang="en-US" sz="2400" b="1" dirty="0" smtClean="0">
              <a:latin typeface="Times New Roman" panose="02020603050405020304" pitchFamily="18" charset="0"/>
            </a:endParaRPr>
          </a:p>
          <a:p>
            <a:pPr marL="34290" indent="0" algn="just">
              <a:buNone/>
            </a:pPr>
            <a:r>
              <a:rPr lang="en-US" sz="2400" b="1" dirty="0" err="1" smtClean="0">
                <a:latin typeface="Times New Roman" panose="02020603050405020304" pitchFamily="18" charset="0"/>
              </a:rPr>
              <a:t>Khen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thưởng</a:t>
            </a:r>
            <a:r>
              <a:rPr lang="en-US" sz="2400" b="1" dirty="0" smtClean="0">
                <a:latin typeface="Times New Roman" panose="02020603050405020304" pitchFamily="18" charset="0"/>
              </a:rPr>
              <a:t>:</a:t>
            </a:r>
          </a:p>
          <a:p>
            <a:pPr algn="just">
              <a:buFontTx/>
              <a:buChar char="-"/>
            </a:pPr>
            <a:r>
              <a:rPr lang="en-US" sz="2400" b="1" dirty="0" err="1" smtClean="0">
                <a:latin typeface="Times New Roman" panose="02020603050405020304" pitchFamily="18" charset="0"/>
              </a:rPr>
              <a:t>Khen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thưởng</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đột</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xuất</a:t>
            </a:r>
            <a:r>
              <a:rPr lang="en-US" sz="2400" b="1" dirty="0">
                <a:latin typeface="Times New Roman" panose="02020603050405020304" pitchFamily="18" charset="0"/>
              </a:rPr>
              <a:t> </a:t>
            </a:r>
            <a:r>
              <a:rPr lang="en-US" sz="2400" b="1" dirty="0" err="1" smtClean="0">
                <a:latin typeface="Times New Roman" panose="02020603050405020304" pitchFamily="18" charset="0"/>
              </a:rPr>
              <a:t>đối</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với</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cá</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nhân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tập</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thể</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lớp</a:t>
            </a:r>
            <a:r>
              <a:rPr lang="en-US" sz="2400" b="1" dirty="0" smtClean="0">
                <a:latin typeface="Times New Roman" panose="02020603050405020304" pitchFamily="18" charset="0"/>
              </a:rPr>
              <a:t> HSSV: </a:t>
            </a:r>
            <a:r>
              <a:rPr lang="en-US" sz="2400" dirty="0" err="1" smtClean="0">
                <a:latin typeface="Times New Roman" panose="02020603050405020304" pitchFamily="18" charset="0"/>
              </a:rPr>
              <a:t>Đoạt</a:t>
            </a:r>
            <a:r>
              <a:rPr lang="en-US" sz="2400" dirty="0" smtClean="0">
                <a:latin typeface="Times New Roman" panose="02020603050405020304" pitchFamily="18" charset="0"/>
              </a:rPr>
              <a:t> </a:t>
            </a:r>
            <a:r>
              <a:rPr lang="en-US" sz="2400" dirty="0" err="1" smtClean="0">
                <a:latin typeface="Times New Roman" panose="02020603050405020304" pitchFamily="18" charset="0"/>
              </a:rPr>
              <a:t>giải</a:t>
            </a:r>
            <a:r>
              <a:rPr lang="en-US" sz="2400" dirty="0" smtClean="0">
                <a:latin typeface="Times New Roman" panose="02020603050405020304" pitchFamily="18" charset="0"/>
              </a:rPr>
              <a:t> </a:t>
            </a:r>
            <a:r>
              <a:rPr lang="en-US" sz="2400" dirty="0" err="1" smtClean="0">
                <a:latin typeface="Times New Roman" panose="02020603050405020304" pitchFamily="18" charset="0"/>
              </a:rPr>
              <a:t>trong</a:t>
            </a:r>
            <a:r>
              <a:rPr lang="en-US" sz="2400" dirty="0" smtClean="0">
                <a:latin typeface="Times New Roman" panose="02020603050405020304" pitchFamily="18" charset="0"/>
              </a:rPr>
              <a:t> </a:t>
            </a:r>
            <a:r>
              <a:rPr lang="en-US" sz="2400" dirty="0" err="1" smtClean="0">
                <a:latin typeface="Times New Roman" panose="02020603050405020304" pitchFamily="18" charset="0"/>
              </a:rPr>
              <a:t>các</a:t>
            </a:r>
            <a:r>
              <a:rPr lang="en-US" sz="2400" dirty="0" smtClean="0">
                <a:latin typeface="Times New Roman" panose="02020603050405020304" pitchFamily="18" charset="0"/>
              </a:rPr>
              <a:t> </a:t>
            </a:r>
            <a:r>
              <a:rPr lang="en-US" sz="2400" dirty="0" err="1" smtClean="0">
                <a:latin typeface="Times New Roman" panose="02020603050405020304" pitchFamily="18" charset="0"/>
              </a:rPr>
              <a:t>kỳ</a:t>
            </a:r>
            <a:r>
              <a:rPr lang="en-US" sz="2400" dirty="0" smtClean="0">
                <a:latin typeface="Times New Roman" panose="02020603050405020304" pitchFamily="18" charset="0"/>
              </a:rPr>
              <a:t> </a:t>
            </a:r>
            <a:r>
              <a:rPr lang="en-US" sz="2400" dirty="0" err="1" smtClean="0">
                <a:latin typeface="Times New Roman" panose="02020603050405020304" pitchFamily="18" charset="0"/>
              </a:rPr>
              <a:t>thi</a:t>
            </a:r>
            <a:r>
              <a:rPr lang="en-US" sz="2400" dirty="0" smtClean="0">
                <a:latin typeface="Times New Roman" panose="02020603050405020304" pitchFamily="18" charset="0"/>
              </a:rPr>
              <a:t> </a:t>
            </a:r>
            <a:r>
              <a:rPr lang="en-US" sz="2400" dirty="0" err="1" smtClean="0">
                <a:latin typeface="Times New Roman" panose="02020603050405020304" pitchFamily="18" charset="0"/>
              </a:rPr>
              <a:t>tay</a:t>
            </a:r>
            <a:r>
              <a:rPr lang="en-US" sz="2400" dirty="0" smtClean="0">
                <a:latin typeface="Times New Roman" panose="02020603050405020304" pitchFamily="18" charset="0"/>
              </a:rPr>
              <a:t> </a:t>
            </a:r>
            <a:r>
              <a:rPr lang="en-US" sz="2400" dirty="0" err="1" smtClean="0">
                <a:latin typeface="Times New Roman" panose="02020603050405020304" pitchFamily="18" charset="0"/>
              </a:rPr>
              <a:t>nghề</a:t>
            </a:r>
            <a:r>
              <a:rPr lang="en-US" sz="2400" dirty="0" smtClean="0">
                <a:latin typeface="Times New Roman" panose="02020603050405020304" pitchFamily="18" charset="0"/>
              </a:rPr>
              <a:t>, </a:t>
            </a:r>
            <a:r>
              <a:rPr lang="en-US" sz="2400" dirty="0" err="1" smtClean="0">
                <a:latin typeface="Times New Roman" panose="02020603050405020304" pitchFamily="18" charset="0"/>
              </a:rPr>
              <a:t>văn</a:t>
            </a:r>
            <a:r>
              <a:rPr lang="en-US" sz="2400" dirty="0" smtClean="0">
                <a:latin typeface="Times New Roman" panose="02020603050405020304" pitchFamily="18" charset="0"/>
              </a:rPr>
              <a:t> </a:t>
            </a:r>
            <a:r>
              <a:rPr lang="en-US" sz="2400" dirty="0" err="1" smtClean="0">
                <a:latin typeface="Times New Roman" panose="02020603050405020304" pitchFamily="18" charset="0"/>
              </a:rPr>
              <a:t>hóa</a:t>
            </a:r>
            <a:r>
              <a:rPr lang="en-US" sz="2400" dirty="0" smtClean="0">
                <a:latin typeface="Times New Roman" panose="02020603050405020304" pitchFamily="18" charset="0"/>
              </a:rPr>
              <a:t>, </a:t>
            </a:r>
            <a:r>
              <a:rPr lang="en-US" sz="2400" dirty="0" err="1" smtClean="0">
                <a:latin typeface="Times New Roman" panose="02020603050405020304" pitchFamily="18" charset="0"/>
              </a:rPr>
              <a:t>văn</a:t>
            </a:r>
            <a:r>
              <a:rPr lang="en-US" sz="2400" dirty="0" smtClean="0">
                <a:latin typeface="Times New Roman" panose="02020603050405020304" pitchFamily="18" charset="0"/>
              </a:rPr>
              <a:t> </a:t>
            </a:r>
            <a:r>
              <a:rPr lang="en-US" sz="2400" dirty="0" err="1" smtClean="0">
                <a:latin typeface="Times New Roman" panose="02020603050405020304" pitchFamily="18" charset="0"/>
              </a:rPr>
              <a:t>nghệ</a:t>
            </a:r>
            <a:r>
              <a:rPr lang="en-US" sz="2400" dirty="0" smtClean="0">
                <a:latin typeface="Times New Roman" panose="02020603050405020304" pitchFamily="18" charset="0"/>
              </a:rPr>
              <a:t>, </a:t>
            </a:r>
            <a:r>
              <a:rPr lang="en-US" sz="2400" dirty="0" err="1" smtClean="0">
                <a:latin typeface="Times New Roman" panose="02020603050405020304" pitchFamily="18" charset="0"/>
              </a:rPr>
              <a:t>có</a:t>
            </a:r>
            <a:r>
              <a:rPr lang="en-US" sz="2400" dirty="0" smtClean="0">
                <a:latin typeface="Times New Roman" panose="02020603050405020304" pitchFamily="18" charset="0"/>
              </a:rPr>
              <a:t> </a:t>
            </a:r>
            <a:r>
              <a:rPr lang="en-US" sz="2400" dirty="0" err="1" smtClean="0">
                <a:latin typeface="Times New Roman" panose="02020603050405020304" pitchFamily="18" charset="0"/>
              </a:rPr>
              <a:t>sáng</a:t>
            </a:r>
            <a:r>
              <a:rPr lang="en-US" sz="2400" dirty="0" smtClean="0">
                <a:latin typeface="Times New Roman" panose="02020603050405020304" pitchFamily="18" charset="0"/>
              </a:rPr>
              <a:t> </a:t>
            </a:r>
            <a:r>
              <a:rPr lang="en-US" sz="2400" dirty="0" err="1" smtClean="0">
                <a:latin typeface="Times New Roman" panose="02020603050405020304" pitchFamily="18" charset="0"/>
              </a:rPr>
              <a:t>kiến</a:t>
            </a:r>
            <a:r>
              <a:rPr lang="en-US" sz="2400" dirty="0" smtClean="0">
                <a:latin typeface="Times New Roman" panose="02020603050405020304" pitchFamily="18" charset="0"/>
              </a:rPr>
              <a:t> </a:t>
            </a:r>
            <a:r>
              <a:rPr lang="en-US" sz="2400" dirty="0" err="1" smtClean="0">
                <a:latin typeface="Times New Roman" panose="02020603050405020304" pitchFamily="18" charset="0"/>
              </a:rPr>
              <a:t>trong</a:t>
            </a:r>
            <a:r>
              <a:rPr lang="en-US" sz="2400" dirty="0" smtClean="0">
                <a:latin typeface="Times New Roman" panose="02020603050405020304" pitchFamily="18" charset="0"/>
              </a:rPr>
              <a:t> </a:t>
            </a:r>
            <a:r>
              <a:rPr lang="en-US" sz="2400" dirty="0" err="1" smtClean="0">
                <a:latin typeface="Times New Roman" panose="02020603050405020304" pitchFamily="18" charset="0"/>
              </a:rPr>
              <a:t>học</a:t>
            </a:r>
            <a:r>
              <a:rPr lang="en-US" sz="2400" dirty="0" smtClean="0">
                <a:latin typeface="Times New Roman" panose="02020603050405020304" pitchFamily="18" charset="0"/>
              </a:rPr>
              <a:t> </a:t>
            </a:r>
            <a:r>
              <a:rPr lang="en-US" sz="2400" dirty="0" err="1">
                <a:latin typeface="Times New Roman" pitchFamily="18" charset="0"/>
                <a:cs typeface="Times New Roman" pitchFamily="18" charset="0"/>
              </a:rPr>
              <a:t>tập</a:t>
            </a:r>
            <a:r>
              <a:rPr lang="en-US" sz="2400" dirty="0" smtClean="0">
                <a:latin typeface="Times New Roman" panose="02020603050405020304" pitchFamily="18" charset="0"/>
              </a:rPr>
              <a:t>; </a:t>
            </a:r>
            <a:r>
              <a:rPr lang="en-US" sz="2400" dirty="0" err="1" smtClean="0">
                <a:latin typeface="Times New Roman" panose="02020603050405020304" pitchFamily="18" charset="0"/>
              </a:rPr>
              <a:t>Đóng</a:t>
            </a:r>
            <a:r>
              <a:rPr lang="en-US" sz="2400" dirty="0" smtClean="0">
                <a:latin typeface="Times New Roman" panose="02020603050405020304" pitchFamily="18" charset="0"/>
              </a:rPr>
              <a:t> </a:t>
            </a:r>
            <a:r>
              <a:rPr lang="en-US" sz="2400" dirty="0" err="1" smtClean="0">
                <a:latin typeface="Times New Roman" panose="02020603050405020304" pitchFamily="18" charset="0"/>
              </a:rPr>
              <a:t>góp</a:t>
            </a:r>
            <a:r>
              <a:rPr lang="en-US" sz="2400" dirty="0" smtClean="0">
                <a:latin typeface="Times New Roman" panose="02020603050405020304" pitchFamily="18" charset="0"/>
              </a:rPr>
              <a:t> </a:t>
            </a:r>
            <a:r>
              <a:rPr lang="en-US" sz="2400" dirty="0" err="1" smtClean="0">
                <a:latin typeface="Times New Roman" panose="02020603050405020304" pitchFamily="18" charset="0"/>
              </a:rPr>
              <a:t>hiệu</a:t>
            </a:r>
            <a:r>
              <a:rPr lang="en-US" sz="2400" dirty="0" smtClean="0">
                <a:latin typeface="Times New Roman" panose="02020603050405020304" pitchFamily="18" charset="0"/>
              </a:rPr>
              <a:t> </a:t>
            </a:r>
            <a:r>
              <a:rPr lang="en-US" sz="2400" dirty="0" err="1" smtClean="0">
                <a:latin typeface="Times New Roman" panose="02020603050405020304" pitchFamily="18" charset="0"/>
              </a:rPr>
              <a:t>quả</a:t>
            </a:r>
            <a:r>
              <a:rPr lang="en-US" sz="2400" dirty="0" smtClean="0">
                <a:latin typeface="Times New Roman" panose="02020603050405020304" pitchFamily="18" charset="0"/>
              </a:rPr>
              <a:t> </a:t>
            </a:r>
            <a:r>
              <a:rPr lang="en-US" sz="2400" dirty="0" err="1" smtClean="0">
                <a:latin typeface="Times New Roman" panose="02020603050405020304" pitchFamily="18" charset="0"/>
              </a:rPr>
              <a:t>trong</a:t>
            </a:r>
            <a:r>
              <a:rPr lang="en-US" sz="2400" dirty="0" smtClean="0">
                <a:latin typeface="Times New Roman" panose="02020603050405020304" pitchFamily="18" charset="0"/>
              </a:rPr>
              <a:t> </a:t>
            </a:r>
            <a:r>
              <a:rPr lang="en-US" sz="2400" dirty="0" err="1" smtClean="0">
                <a:latin typeface="Times New Roman" panose="02020603050405020304" pitchFamily="18" charset="0"/>
              </a:rPr>
              <a:t>công</a:t>
            </a:r>
            <a:r>
              <a:rPr lang="en-US" sz="2400" dirty="0" smtClean="0">
                <a:latin typeface="Times New Roman" panose="02020603050405020304" pitchFamily="18" charset="0"/>
              </a:rPr>
              <a:t> </a:t>
            </a:r>
            <a:r>
              <a:rPr lang="en-US" sz="2400" dirty="0" err="1" smtClean="0">
                <a:latin typeface="Times New Roman" panose="02020603050405020304" pitchFamily="18" charset="0"/>
              </a:rPr>
              <a:t>tác</a:t>
            </a:r>
            <a:r>
              <a:rPr lang="en-US" sz="2400" dirty="0" smtClean="0">
                <a:latin typeface="Times New Roman" panose="02020603050405020304" pitchFamily="18" charset="0"/>
              </a:rPr>
              <a:t> </a:t>
            </a:r>
            <a:r>
              <a:rPr lang="en-US" sz="2400" dirty="0" err="1" smtClean="0">
                <a:latin typeface="Times New Roman" panose="02020603050405020304" pitchFamily="18" charset="0"/>
              </a:rPr>
              <a:t>Đảng</a:t>
            </a:r>
            <a:r>
              <a:rPr lang="en-US" sz="2400" dirty="0" smtClean="0">
                <a:latin typeface="Times New Roman" panose="02020603050405020304" pitchFamily="18" charset="0"/>
              </a:rPr>
              <a:t>, </a:t>
            </a:r>
            <a:r>
              <a:rPr lang="en-US" sz="2400" dirty="0" err="1" smtClean="0">
                <a:latin typeface="Times New Roman" panose="02020603050405020304" pitchFamily="18" charset="0"/>
              </a:rPr>
              <a:t>Đoàn</a:t>
            </a:r>
            <a:r>
              <a:rPr lang="en-US" sz="2400" dirty="0" smtClean="0">
                <a:latin typeface="Times New Roman" panose="02020603050405020304" pitchFamily="18" charset="0"/>
              </a:rPr>
              <a:t> TN, </a:t>
            </a:r>
            <a:r>
              <a:rPr lang="en-US" sz="2400" dirty="0" err="1" smtClean="0">
                <a:latin typeface="Times New Roman" panose="02020603050405020304" pitchFamily="18" charset="0"/>
              </a:rPr>
              <a:t>hoạt</a:t>
            </a:r>
            <a:r>
              <a:rPr lang="en-US" sz="2400" dirty="0" smtClean="0">
                <a:latin typeface="Times New Roman" panose="02020603050405020304" pitchFamily="18" charset="0"/>
              </a:rPr>
              <a:t> </a:t>
            </a:r>
            <a:r>
              <a:rPr lang="en-US" sz="2400" dirty="0" err="1" smtClean="0">
                <a:latin typeface="Times New Roman" panose="02020603050405020304" pitchFamily="18" charset="0"/>
              </a:rPr>
              <a:t>động</a:t>
            </a:r>
            <a:r>
              <a:rPr lang="en-US" sz="2400" dirty="0" smtClean="0">
                <a:latin typeface="Times New Roman" panose="02020603050405020304" pitchFamily="18" charset="0"/>
              </a:rPr>
              <a:t> </a:t>
            </a:r>
            <a:r>
              <a:rPr lang="en-US" sz="2400" dirty="0" err="1" smtClean="0">
                <a:latin typeface="Times New Roman" panose="02020603050405020304" pitchFamily="18" charset="0"/>
              </a:rPr>
              <a:t>sinh</a:t>
            </a:r>
            <a:r>
              <a:rPr lang="en-US" sz="2400" dirty="0" smtClean="0">
                <a:latin typeface="Times New Roman" panose="02020603050405020304" pitchFamily="18" charset="0"/>
              </a:rPr>
              <a:t> </a:t>
            </a:r>
            <a:r>
              <a:rPr lang="en-US" sz="2400" dirty="0" err="1" smtClean="0">
                <a:latin typeface="Times New Roman" panose="02020603050405020304" pitchFamily="18" charset="0"/>
              </a:rPr>
              <a:t>viên</a:t>
            </a:r>
            <a:r>
              <a:rPr lang="en-US" sz="2400" dirty="0" smtClean="0">
                <a:latin typeface="Times New Roman" panose="02020603050405020304" pitchFamily="18" charset="0"/>
              </a:rPr>
              <a:t> </a:t>
            </a:r>
            <a:r>
              <a:rPr lang="en-US" sz="2400" dirty="0" err="1" smtClean="0">
                <a:latin typeface="Times New Roman" panose="02020603050405020304" pitchFamily="18" charset="0"/>
              </a:rPr>
              <a:t>xung</a:t>
            </a:r>
            <a:r>
              <a:rPr lang="en-US" sz="2400" dirty="0" smtClean="0">
                <a:latin typeface="Times New Roman" panose="02020603050405020304" pitchFamily="18" charset="0"/>
              </a:rPr>
              <a:t> </a:t>
            </a:r>
            <a:r>
              <a:rPr lang="en-US" sz="2400" dirty="0" err="1" smtClean="0">
                <a:latin typeface="Times New Roman" panose="02020603050405020304" pitchFamily="18" charset="0"/>
              </a:rPr>
              <a:t>kích</a:t>
            </a:r>
            <a:r>
              <a:rPr lang="en-US" sz="2400" dirty="0" smtClean="0">
                <a:latin typeface="Times New Roman" panose="02020603050405020304" pitchFamily="18" charset="0"/>
              </a:rPr>
              <a:t>, </a:t>
            </a:r>
            <a:r>
              <a:rPr lang="en-US" sz="2400" dirty="0" err="1" smtClean="0">
                <a:latin typeface="Times New Roman" panose="02020603050405020304" pitchFamily="18" charset="0"/>
              </a:rPr>
              <a:t>hoạt</a:t>
            </a:r>
            <a:r>
              <a:rPr lang="en-US" sz="2400" dirty="0" smtClean="0">
                <a:latin typeface="Times New Roman" panose="02020603050405020304" pitchFamily="18" charset="0"/>
              </a:rPr>
              <a:t> </a:t>
            </a:r>
            <a:r>
              <a:rPr lang="en-US" sz="2400" dirty="0" err="1" smtClean="0">
                <a:latin typeface="Times New Roman" panose="02020603050405020304" pitchFamily="18" charset="0"/>
              </a:rPr>
              <a:t>động</a:t>
            </a:r>
            <a:r>
              <a:rPr lang="en-US" sz="2400" dirty="0" smtClean="0">
                <a:latin typeface="Times New Roman" panose="02020603050405020304" pitchFamily="18" charset="0"/>
              </a:rPr>
              <a:t> </a:t>
            </a:r>
            <a:r>
              <a:rPr lang="en-US" sz="2400" dirty="0" err="1" smtClean="0">
                <a:latin typeface="Times New Roman" panose="02020603050405020304" pitchFamily="18" charset="0"/>
              </a:rPr>
              <a:t>của</a:t>
            </a:r>
            <a:r>
              <a:rPr lang="en-US" sz="2400" dirty="0" smtClean="0">
                <a:latin typeface="Times New Roman" panose="02020603050405020304" pitchFamily="18" charset="0"/>
              </a:rPr>
              <a:t> </a:t>
            </a:r>
            <a:r>
              <a:rPr lang="en-US" sz="2400" dirty="0" err="1" smtClean="0">
                <a:latin typeface="Times New Roman" panose="02020603050405020304" pitchFamily="18" charset="0"/>
              </a:rPr>
              <a:t>lớp</a:t>
            </a:r>
            <a:r>
              <a:rPr lang="en-US" sz="2400" dirty="0" smtClean="0">
                <a:latin typeface="Times New Roman" panose="02020603050405020304" pitchFamily="18" charset="0"/>
              </a:rPr>
              <a:t>, </a:t>
            </a:r>
            <a:r>
              <a:rPr lang="en-US" sz="2400" dirty="0" err="1" smtClean="0">
                <a:latin typeface="Times New Roman" panose="02020603050405020304" pitchFamily="18" charset="0"/>
              </a:rPr>
              <a:t>khoa</a:t>
            </a:r>
            <a:r>
              <a:rPr lang="en-US" sz="2400" dirty="0" smtClean="0">
                <a:latin typeface="Times New Roman" panose="02020603050405020304" pitchFamily="18" charset="0"/>
              </a:rPr>
              <a:t>,…; </a:t>
            </a:r>
            <a:r>
              <a:rPr lang="en-US" sz="2400" dirty="0" err="1" smtClean="0">
                <a:latin typeface="Times New Roman" panose="02020603050405020304" pitchFamily="18" charset="0"/>
              </a:rPr>
              <a:t>Có</a:t>
            </a:r>
            <a:r>
              <a:rPr lang="en-US" sz="2400" dirty="0" smtClean="0">
                <a:latin typeface="Times New Roman" panose="02020603050405020304" pitchFamily="18" charset="0"/>
              </a:rPr>
              <a:t> </a:t>
            </a:r>
            <a:r>
              <a:rPr lang="en-US" sz="2400" dirty="0" err="1" smtClean="0">
                <a:latin typeface="Times New Roman" panose="02020603050405020304" pitchFamily="18" charset="0"/>
              </a:rPr>
              <a:t>thành</a:t>
            </a:r>
            <a:r>
              <a:rPr lang="en-US" sz="2400" dirty="0" smtClean="0">
                <a:latin typeface="Times New Roman" panose="02020603050405020304" pitchFamily="18" charset="0"/>
              </a:rPr>
              <a:t> </a:t>
            </a:r>
            <a:r>
              <a:rPr lang="en-US" sz="2400" dirty="0" err="1" smtClean="0">
                <a:latin typeface="Times New Roman" panose="02020603050405020304" pitchFamily="18" charset="0"/>
              </a:rPr>
              <a:t>tích</a:t>
            </a:r>
            <a:r>
              <a:rPr lang="en-US" sz="2400" dirty="0" smtClean="0">
                <a:latin typeface="Times New Roman" panose="02020603050405020304" pitchFamily="18" charset="0"/>
              </a:rPr>
              <a:t> </a:t>
            </a:r>
            <a:r>
              <a:rPr lang="en-US" sz="2400" dirty="0" err="1" smtClean="0">
                <a:latin typeface="Times New Roman" panose="02020603050405020304" pitchFamily="18" charset="0"/>
              </a:rPr>
              <a:t>trong</a:t>
            </a:r>
            <a:r>
              <a:rPr lang="en-US" sz="2400" dirty="0" smtClean="0">
                <a:latin typeface="Times New Roman" panose="02020603050405020304" pitchFamily="18" charset="0"/>
              </a:rPr>
              <a:t> </a:t>
            </a:r>
            <a:r>
              <a:rPr lang="en-US" sz="2400" dirty="0" err="1" smtClean="0">
                <a:latin typeface="Times New Roman" panose="02020603050405020304" pitchFamily="18" charset="0"/>
              </a:rPr>
              <a:t>các</a:t>
            </a:r>
            <a:r>
              <a:rPr lang="en-US" sz="2400" dirty="0" smtClean="0">
                <a:latin typeface="Times New Roman" panose="02020603050405020304" pitchFamily="18" charset="0"/>
              </a:rPr>
              <a:t> </a:t>
            </a:r>
            <a:r>
              <a:rPr lang="en-US" sz="2400" dirty="0" err="1" smtClean="0">
                <a:latin typeface="Times New Roman" panose="02020603050405020304" pitchFamily="18" charset="0"/>
              </a:rPr>
              <a:t>phong</a:t>
            </a:r>
            <a:r>
              <a:rPr lang="en-US" sz="2400" dirty="0" smtClean="0">
                <a:latin typeface="Times New Roman" panose="02020603050405020304" pitchFamily="18" charset="0"/>
              </a:rPr>
              <a:t> </a:t>
            </a:r>
            <a:r>
              <a:rPr lang="en-US" sz="2400" dirty="0" err="1" smtClean="0">
                <a:latin typeface="Times New Roman" panose="02020603050405020304" pitchFamily="18" charset="0"/>
              </a:rPr>
              <a:t>trào</a:t>
            </a:r>
            <a:r>
              <a:rPr lang="en-US" sz="2400" dirty="0" smtClean="0">
                <a:latin typeface="Times New Roman" panose="02020603050405020304" pitchFamily="18" charset="0"/>
              </a:rPr>
              <a:t> </a:t>
            </a:r>
            <a:r>
              <a:rPr lang="en-US" sz="2400" dirty="0" err="1" smtClean="0">
                <a:latin typeface="Times New Roman" panose="02020603050405020304" pitchFamily="18" charset="0"/>
              </a:rPr>
              <a:t>toàn</a:t>
            </a:r>
            <a:r>
              <a:rPr lang="en-US" sz="2400" dirty="0" smtClean="0">
                <a:latin typeface="Times New Roman" panose="02020603050405020304" pitchFamily="18" charset="0"/>
              </a:rPr>
              <a:t> </a:t>
            </a:r>
            <a:r>
              <a:rPr lang="en-US" sz="2400" dirty="0" err="1" smtClean="0">
                <a:latin typeface="Times New Roman" panose="02020603050405020304" pitchFamily="18" charset="0"/>
              </a:rPr>
              <a:t>dân</a:t>
            </a:r>
            <a:r>
              <a:rPr lang="en-US" sz="2400" dirty="0" smtClean="0">
                <a:latin typeface="Times New Roman" panose="02020603050405020304" pitchFamily="18" charset="0"/>
              </a:rPr>
              <a:t> </a:t>
            </a:r>
            <a:r>
              <a:rPr lang="en-US" sz="2400" dirty="0" err="1" smtClean="0">
                <a:latin typeface="Times New Roman" panose="02020603050405020304" pitchFamily="18" charset="0"/>
              </a:rPr>
              <a:t>bảo</a:t>
            </a:r>
            <a:r>
              <a:rPr lang="en-US" sz="2400" dirty="0" smtClean="0">
                <a:latin typeface="Times New Roman" panose="02020603050405020304" pitchFamily="18" charset="0"/>
              </a:rPr>
              <a:t> </a:t>
            </a:r>
            <a:r>
              <a:rPr lang="en-US" sz="2400" dirty="0" err="1" smtClean="0">
                <a:latin typeface="Times New Roman" panose="02020603050405020304" pitchFamily="18" charset="0"/>
              </a:rPr>
              <a:t>vệ</a:t>
            </a:r>
            <a:r>
              <a:rPr lang="en-US" sz="2400" dirty="0" smtClean="0">
                <a:latin typeface="Times New Roman" panose="02020603050405020304" pitchFamily="18" charset="0"/>
              </a:rPr>
              <a:t> an </a:t>
            </a:r>
            <a:r>
              <a:rPr lang="en-US" sz="2400" dirty="0" err="1" smtClean="0">
                <a:latin typeface="Times New Roman" panose="02020603050405020304" pitchFamily="18" charset="0"/>
              </a:rPr>
              <a:t>ninh</a:t>
            </a:r>
            <a:r>
              <a:rPr lang="en-US" sz="2400" dirty="0" smtClean="0">
                <a:latin typeface="Times New Roman" panose="02020603050405020304" pitchFamily="18" charset="0"/>
              </a:rPr>
              <a:t> </a:t>
            </a:r>
            <a:r>
              <a:rPr lang="en-US" sz="2400" dirty="0" err="1" smtClean="0">
                <a:latin typeface="Times New Roman" panose="02020603050405020304" pitchFamily="18" charset="0"/>
              </a:rPr>
              <a:t>quốc</a:t>
            </a:r>
            <a:r>
              <a:rPr lang="en-US" sz="2400" dirty="0" smtClean="0">
                <a:latin typeface="Times New Roman" panose="02020603050405020304" pitchFamily="18" charset="0"/>
              </a:rPr>
              <a:t> </a:t>
            </a:r>
            <a:r>
              <a:rPr lang="en-US" sz="2400" dirty="0" err="1" smtClean="0">
                <a:latin typeface="Times New Roman" panose="02020603050405020304" pitchFamily="18" charset="0"/>
              </a:rPr>
              <a:t>phòng</a:t>
            </a:r>
            <a:r>
              <a:rPr lang="en-US" sz="2400" dirty="0" smtClean="0">
                <a:latin typeface="Times New Roman" panose="02020603050405020304" pitchFamily="18" charset="0"/>
              </a:rPr>
              <a:t>, </a:t>
            </a:r>
            <a:r>
              <a:rPr lang="en-US" sz="2400" dirty="0" err="1" smtClean="0">
                <a:latin typeface="Times New Roman" panose="02020603050405020304" pitchFamily="18" charset="0"/>
              </a:rPr>
              <a:t>phòng</a:t>
            </a:r>
            <a:r>
              <a:rPr lang="en-US" sz="2400" dirty="0" smtClean="0">
                <a:latin typeface="Times New Roman" panose="02020603050405020304" pitchFamily="18" charset="0"/>
              </a:rPr>
              <a:t> </a:t>
            </a:r>
            <a:r>
              <a:rPr lang="en-US" sz="2400" dirty="0" err="1" smtClean="0">
                <a:latin typeface="Times New Roman" panose="02020603050405020304" pitchFamily="18" charset="0"/>
              </a:rPr>
              <a:t>chống</a:t>
            </a:r>
            <a:r>
              <a:rPr lang="en-US" sz="2400" dirty="0" smtClean="0">
                <a:latin typeface="Times New Roman" panose="02020603050405020304" pitchFamily="18" charset="0"/>
              </a:rPr>
              <a:t> </a:t>
            </a:r>
            <a:r>
              <a:rPr lang="en-US" sz="2400" dirty="0" err="1" smtClean="0">
                <a:latin typeface="Times New Roman" panose="02020603050405020304" pitchFamily="18" charset="0"/>
              </a:rPr>
              <a:t>tội</a:t>
            </a:r>
            <a:r>
              <a:rPr lang="en-US" sz="2400" dirty="0" smtClean="0">
                <a:latin typeface="Times New Roman" panose="02020603050405020304" pitchFamily="18" charset="0"/>
              </a:rPr>
              <a:t> </a:t>
            </a:r>
            <a:r>
              <a:rPr lang="en-US" sz="2400" dirty="0" err="1" smtClean="0">
                <a:latin typeface="Times New Roman" panose="02020603050405020304" pitchFamily="18" charset="0"/>
              </a:rPr>
              <a:t>phạm</a:t>
            </a:r>
            <a:r>
              <a:rPr lang="en-US" sz="2400" dirty="0" smtClean="0">
                <a:latin typeface="Times New Roman" panose="02020603050405020304" pitchFamily="18" charset="0"/>
              </a:rPr>
              <a:t>,…</a:t>
            </a:r>
          </a:p>
          <a:p>
            <a:pPr algn="just">
              <a:buFontTx/>
              <a:buChar char="-"/>
            </a:pPr>
            <a:r>
              <a:rPr lang="en-US" sz="2400" b="1" dirty="0" err="1">
                <a:latin typeface="Times New Roman" panose="02020603050405020304" pitchFamily="18" charset="0"/>
              </a:rPr>
              <a:t>Khen</a:t>
            </a:r>
            <a:r>
              <a:rPr lang="en-US" sz="2400" b="1" dirty="0">
                <a:latin typeface="Times New Roman" panose="02020603050405020304" pitchFamily="18" charset="0"/>
              </a:rPr>
              <a:t> </a:t>
            </a:r>
            <a:r>
              <a:rPr lang="en-US" sz="2400" b="1" dirty="0" err="1">
                <a:latin typeface="Times New Roman" panose="02020603050405020304" pitchFamily="18" charset="0"/>
              </a:rPr>
              <a:t>thưởng</a:t>
            </a:r>
            <a:r>
              <a:rPr lang="en-US" sz="2400" b="1" dirty="0">
                <a:latin typeface="Times New Roman" panose="02020603050405020304" pitchFamily="18" charset="0"/>
              </a:rPr>
              <a:t> </a:t>
            </a:r>
            <a:r>
              <a:rPr lang="en-US" sz="2400" b="1" dirty="0" err="1" smtClean="0">
                <a:latin typeface="Times New Roman" panose="02020603050405020304" pitchFamily="18" charset="0"/>
              </a:rPr>
              <a:t>định</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kỳ</a:t>
            </a:r>
            <a:r>
              <a:rPr lang="en-US" sz="2400" b="1" dirty="0" smtClean="0">
                <a:latin typeface="Times New Roman" panose="02020603050405020304" pitchFamily="18" charset="0"/>
              </a:rPr>
              <a:t>: </a:t>
            </a:r>
            <a:r>
              <a:rPr lang="en-US" sz="2400" b="1" dirty="0" err="1">
                <a:latin typeface="Times New Roman" panose="02020603050405020304" pitchFamily="18" charset="0"/>
              </a:rPr>
              <a:t>đối</a:t>
            </a:r>
            <a:r>
              <a:rPr lang="en-US" sz="2400" b="1" dirty="0">
                <a:latin typeface="Times New Roman" panose="02020603050405020304" pitchFamily="18" charset="0"/>
              </a:rPr>
              <a:t> </a:t>
            </a:r>
            <a:r>
              <a:rPr lang="en-US" sz="2400" b="1" dirty="0" err="1">
                <a:latin typeface="Times New Roman" panose="02020603050405020304" pitchFamily="18" charset="0"/>
              </a:rPr>
              <a:t>với</a:t>
            </a:r>
            <a:r>
              <a:rPr lang="en-US" sz="2400" b="1" dirty="0">
                <a:latin typeface="Times New Roman" panose="02020603050405020304" pitchFamily="18" charset="0"/>
              </a:rPr>
              <a:t> </a:t>
            </a:r>
            <a:r>
              <a:rPr lang="en-US" sz="2400" b="1" dirty="0" err="1">
                <a:latin typeface="Times New Roman" panose="02020603050405020304" pitchFamily="18" charset="0"/>
              </a:rPr>
              <a:t>cá</a:t>
            </a:r>
            <a:r>
              <a:rPr lang="en-US" sz="2400" b="1" dirty="0">
                <a:latin typeface="Times New Roman" panose="02020603050405020304" pitchFamily="18" charset="0"/>
              </a:rPr>
              <a:t> </a:t>
            </a:r>
            <a:r>
              <a:rPr lang="en-US" sz="2400" b="1" dirty="0" err="1" smtClean="0">
                <a:latin typeface="Times New Roman" panose="02020603050405020304" pitchFamily="18" charset="0"/>
              </a:rPr>
              <a:t>nhân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đạt</a:t>
            </a:r>
            <a:r>
              <a:rPr lang="en-US" sz="2400" b="1" dirty="0" smtClean="0">
                <a:latin typeface="Times New Roman" panose="02020603050405020304" pitchFamily="18" charset="0"/>
              </a:rPr>
              <a:t> </a:t>
            </a:r>
            <a:r>
              <a:rPr lang="en-US" sz="2400" b="1" dirty="0" err="1">
                <a:latin typeface="Times New Roman" panose="02020603050405020304" pitchFamily="18" charset="0"/>
              </a:rPr>
              <a:t>Khá</a:t>
            </a:r>
            <a:r>
              <a:rPr lang="en-US" sz="2400" b="1" dirty="0">
                <a:latin typeface="Times New Roman" panose="02020603050405020304" pitchFamily="18" charset="0"/>
              </a:rPr>
              <a:t>, </a:t>
            </a:r>
            <a:r>
              <a:rPr lang="en-US" sz="2400" b="1" dirty="0" err="1">
                <a:latin typeface="Times New Roman" panose="02020603050405020304" pitchFamily="18" charset="0"/>
              </a:rPr>
              <a:t>Giỏi</a:t>
            </a:r>
            <a:r>
              <a:rPr lang="en-US" sz="2400" b="1" dirty="0">
                <a:latin typeface="Times New Roman" panose="02020603050405020304" pitchFamily="18" charset="0"/>
              </a:rPr>
              <a:t>, </a:t>
            </a:r>
            <a:r>
              <a:rPr lang="en-US" sz="2400" b="1" dirty="0" err="1">
                <a:latin typeface="Times New Roman" panose="02020603050405020304" pitchFamily="18" charset="0"/>
              </a:rPr>
              <a:t>Xuất</a:t>
            </a:r>
            <a:r>
              <a:rPr lang="en-US" sz="2400" b="1" dirty="0">
                <a:latin typeface="Times New Roman" panose="02020603050405020304" pitchFamily="18" charset="0"/>
              </a:rPr>
              <a:t> </a:t>
            </a:r>
            <a:r>
              <a:rPr lang="en-US" sz="2400" b="1" dirty="0" err="1" smtClean="0">
                <a:latin typeface="Times New Roman" panose="02020603050405020304" pitchFamily="18" charset="0"/>
              </a:rPr>
              <a:t>sắc</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cấp</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học</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bổng</a:t>
            </a:r>
            <a:r>
              <a:rPr lang="en-US" sz="2400" b="1" dirty="0" smtClean="0">
                <a:latin typeface="Times New Roman" panose="02020603050405020304" pitchFamily="18" charset="0"/>
              </a:rPr>
              <a:t> KKHT, </a:t>
            </a:r>
            <a:r>
              <a:rPr lang="en-US" sz="2400" b="1" dirty="0" err="1" smtClean="0">
                <a:latin typeface="Times New Roman" panose="02020603050405020304" pitchFamily="18" charset="0"/>
              </a:rPr>
              <a:t>đối</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với</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tập</a:t>
            </a:r>
            <a:r>
              <a:rPr lang="en-US" sz="2400" b="1" dirty="0" smtClean="0">
                <a:latin typeface="Times New Roman" panose="02020603050405020304" pitchFamily="18" charset="0"/>
              </a:rPr>
              <a:t> </a:t>
            </a:r>
            <a:r>
              <a:rPr lang="en-US" sz="2400" b="1" dirty="0" err="1">
                <a:latin typeface="Times New Roman" panose="02020603050405020304" pitchFamily="18" charset="0"/>
              </a:rPr>
              <a:t>thể</a:t>
            </a:r>
            <a:r>
              <a:rPr lang="en-US" sz="2400" b="1" dirty="0">
                <a:latin typeface="Times New Roman" panose="02020603050405020304" pitchFamily="18" charset="0"/>
              </a:rPr>
              <a:t> </a:t>
            </a:r>
            <a:r>
              <a:rPr lang="en-US" sz="2400" b="1" dirty="0" err="1">
                <a:latin typeface="Times New Roman" panose="02020603050405020304" pitchFamily="18" charset="0"/>
              </a:rPr>
              <a:t>lớp</a:t>
            </a:r>
            <a:r>
              <a:rPr lang="en-US" sz="2400" b="1" dirty="0">
                <a:latin typeface="Times New Roman" panose="02020603050405020304" pitchFamily="18" charset="0"/>
              </a:rPr>
              <a:t> </a:t>
            </a:r>
            <a:r>
              <a:rPr lang="en-US" sz="2400" b="1" dirty="0" smtClean="0">
                <a:latin typeface="Times New Roman" panose="02020603050405020304" pitchFamily="18" charset="0"/>
              </a:rPr>
              <a:t>HSSV </a:t>
            </a:r>
            <a:r>
              <a:rPr lang="en-US" sz="2400" b="1" dirty="0" err="1" smtClean="0">
                <a:latin typeface="Times New Roman" panose="02020603050405020304" pitchFamily="18" charset="0"/>
              </a:rPr>
              <a:t>đạt</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Tiên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tiến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Xuất</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sắc</a:t>
            </a:r>
            <a:endParaRPr lang="en-US" sz="2400" b="1" dirty="0" smtClean="0">
              <a:latin typeface="Times New Roman" panose="02020603050405020304" pitchFamily="18" charset="0"/>
            </a:endParaRPr>
          </a:p>
        </p:txBody>
      </p:sp>
    </p:spTree>
    <p:extLst>
      <p:ext uri="{BB962C8B-B14F-4D97-AF65-F5344CB8AC3E}">
        <p14:creationId xmlns:p14="http://schemas.microsoft.com/office/powerpoint/2010/main" val="1393190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78969" y="325465"/>
            <a:ext cx="8586062" cy="6245816"/>
          </a:xfrm>
        </p:spPr>
        <p:txBody>
          <a:bodyPr>
            <a:normAutofit fontScale="70000" lnSpcReduction="20000"/>
          </a:bodyPr>
          <a:lstStyle/>
          <a:p>
            <a:pPr marL="34290" indent="0" algn="just">
              <a:buNone/>
            </a:pPr>
            <a:r>
              <a:rPr lang="nb-NO" sz="2800" dirty="0">
                <a:latin typeface="Times New Roman" pitchFamily="18" charset="0"/>
                <a:cs typeface="Times New Roman" pitchFamily="18" charset="0"/>
              </a:rPr>
              <a:t>	</a:t>
            </a:r>
            <a:r>
              <a:rPr lang="nb-NO" sz="3300" b="1" dirty="0">
                <a:latin typeface="Times New Roman" pitchFamily="18" charset="0"/>
                <a:cs typeface="Times New Roman" pitchFamily="18" charset="0"/>
              </a:rPr>
              <a:t>Về tiêu </a:t>
            </a:r>
            <a:r>
              <a:rPr lang="nb-NO" sz="3300" b="1" dirty="0">
                <a:latin typeface="Times New Roman" pitchFamily="18" charset="0"/>
                <a:cs typeface="Times New Roman" pitchFamily="18" charset="0"/>
              </a:rPr>
              <a:t>chuẩn xét, cấp học bổng </a:t>
            </a:r>
            <a:r>
              <a:rPr lang="nb-NO" sz="3300" b="1" dirty="0">
                <a:latin typeface="Times New Roman" pitchFamily="18" charset="0"/>
                <a:cs typeface="Times New Roman" pitchFamily="18" charset="0"/>
              </a:rPr>
              <a:t>KKHT</a:t>
            </a:r>
          </a:p>
          <a:p>
            <a:pPr marL="34290" indent="0" algn="just">
              <a:buNone/>
            </a:pPr>
            <a:r>
              <a:rPr lang="nb-NO" sz="3300" dirty="0">
                <a:latin typeface="Times New Roman" pitchFamily="18" charset="0"/>
                <a:cs typeface="Times New Roman" pitchFamily="18" charset="0"/>
              </a:rPr>
              <a:t>1. HSSV có kết quả HT, RL từ loại khá trở lên (KQHT ≥7,0; KQRL  ≥70);</a:t>
            </a:r>
            <a:endParaRPr lang="en-US" sz="3300" dirty="0">
              <a:latin typeface="Times New Roman" pitchFamily="18" charset="0"/>
              <a:cs typeface="Times New Roman" pitchFamily="18" charset="0"/>
            </a:endParaRPr>
          </a:p>
          <a:p>
            <a:pPr marL="34290" indent="0" algn="just">
              <a:buNone/>
            </a:pPr>
            <a:r>
              <a:rPr lang="nb-NO" sz="3300" dirty="0">
                <a:latin typeface="Times New Roman" pitchFamily="18" charset="0"/>
                <a:cs typeface="Times New Roman" pitchFamily="18" charset="0"/>
              </a:rPr>
              <a:t>2</a:t>
            </a:r>
            <a:r>
              <a:rPr lang="nb-NO" sz="3300" dirty="0">
                <a:latin typeface="Times New Roman" pitchFamily="18" charset="0"/>
                <a:cs typeface="Times New Roman" pitchFamily="18" charset="0"/>
              </a:rPr>
              <a:t>. Không bị mức kỷ luật từ khiển trách trở lên trong học kỳ xét học bổng;</a:t>
            </a:r>
            <a:endParaRPr lang="en-US" sz="3300" dirty="0">
              <a:latin typeface="Times New Roman" pitchFamily="18" charset="0"/>
              <a:cs typeface="Times New Roman" pitchFamily="18" charset="0"/>
            </a:endParaRPr>
          </a:p>
          <a:p>
            <a:pPr marL="34290" indent="0" algn="just">
              <a:buNone/>
            </a:pPr>
            <a:r>
              <a:rPr lang="nb-NO" sz="3300" dirty="0">
                <a:latin typeface="Times New Roman" pitchFamily="18" charset="0"/>
                <a:cs typeface="Times New Roman" pitchFamily="18" charset="0"/>
              </a:rPr>
              <a:t>3. Điểm trung bình chung học tập chỉ được lấy điểm thi, điểm kiểm tra hết môn lần thứ nhất, trong đó không có điểm thi, điểm kiểm tra tổng kết môn học dưới 5</a:t>
            </a:r>
            <a:r>
              <a:rPr lang="nb-NO" sz="3300" dirty="0">
                <a:latin typeface="Times New Roman" pitchFamily="18" charset="0"/>
                <a:cs typeface="Times New Roman" pitchFamily="18" charset="0"/>
              </a:rPr>
              <a:t>; Học </a:t>
            </a:r>
            <a:r>
              <a:rPr lang="nb-NO" sz="3300" dirty="0">
                <a:latin typeface="Times New Roman" pitchFamily="18" charset="0"/>
                <a:cs typeface="Times New Roman" pitchFamily="18" charset="0"/>
              </a:rPr>
              <a:t>bổng KKHT được cấp theo từng học kỳ và 10 </a:t>
            </a:r>
            <a:r>
              <a:rPr lang="nb-NO" sz="3300" dirty="0">
                <a:latin typeface="Times New Roman" pitchFamily="18" charset="0"/>
                <a:cs typeface="Times New Roman" pitchFamily="18" charset="0"/>
              </a:rPr>
              <a:t>tháng trong </a:t>
            </a:r>
            <a:r>
              <a:rPr lang="nb-NO" sz="3300" dirty="0">
                <a:latin typeface="Times New Roman" pitchFamily="18" charset="0"/>
                <a:cs typeface="Times New Roman" pitchFamily="18" charset="0"/>
              </a:rPr>
              <a:t>năm.</a:t>
            </a:r>
            <a:endParaRPr lang="nb-NO" sz="3300" dirty="0">
              <a:latin typeface="Times New Roman" pitchFamily="18" charset="0"/>
              <a:cs typeface="Times New Roman" pitchFamily="18" charset="0"/>
            </a:endParaRPr>
          </a:p>
          <a:p>
            <a:pPr marL="34290" indent="0">
              <a:buNone/>
            </a:pPr>
            <a:r>
              <a:rPr lang="nb-NO" sz="3300" dirty="0">
                <a:latin typeface="Times New Roman" pitchFamily="18" charset="0"/>
                <a:cs typeface="Times New Roman" pitchFamily="18" charset="0"/>
              </a:rPr>
              <a:t>	</a:t>
            </a:r>
            <a:r>
              <a:rPr lang="nb-NO" sz="3300" b="1" dirty="0">
                <a:latin typeface="Times New Roman" pitchFamily="18" charset="0"/>
                <a:cs typeface="Times New Roman" pitchFamily="18" charset="0"/>
              </a:rPr>
              <a:t>Thủ </a:t>
            </a:r>
            <a:r>
              <a:rPr lang="nb-NO" sz="3300" b="1" dirty="0">
                <a:latin typeface="Times New Roman" pitchFamily="18" charset="0"/>
                <a:cs typeface="Times New Roman" pitchFamily="18" charset="0"/>
              </a:rPr>
              <a:t>tục xét, cấp học bổng </a:t>
            </a:r>
            <a:r>
              <a:rPr lang="nb-NO" sz="3300" b="1" dirty="0">
                <a:latin typeface="Times New Roman" pitchFamily="18" charset="0"/>
                <a:cs typeface="Times New Roman" pitchFamily="18" charset="0"/>
              </a:rPr>
              <a:t>KKHT</a:t>
            </a:r>
            <a:endParaRPr lang="en-US" sz="3300" b="1" dirty="0">
              <a:latin typeface="Times New Roman" pitchFamily="18" charset="0"/>
              <a:cs typeface="Times New Roman" pitchFamily="18" charset="0"/>
            </a:endParaRPr>
          </a:p>
          <a:p>
            <a:pPr marL="34290" indent="0" algn="just">
              <a:buNone/>
            </a:pPr>
            <a:r>
              <a:rPr lang="nb-NO" sz="3300" dirty="0">
                <a:latin typeface="Times New Roman" pitchFamily="18" charset="0"/>
                <a:cs typeface="Times New Roman" pitchFamily="18" charset="0"/>
              </a:rPr>
              <a:t>1. Nhà trường căn cứ vào quỹ học bổng KKHT xác định số lượng suất học bổng KKHT cho từng khóa học, ngành học;</a:t>
            </a:r>
            <a:endParaRPr lang="en-US" sz="3300" dirty="0">
              <a:latin typeface="Times New Roman" pitchFamily="18" charset="0"/>
              <a:cs typeface="Times New Roman" pitchFamily="18" charset="0"/>
            </a:endParaRPr>
          </a:p>
          <a:p>
            <a:pPr marL="34290" indent="0" algn="just">
              <a:buNone/>
            </a:pPr>
            <a:r>
              <a:rPr lang="nb-NO" sz="3300" dirty="0">
                <a:latin typeface="Times New Roman" pitchFamily="18" charset="0"/>
                <a:cs typeface="Times New Roman" pitchFamily="18" charset="0"/>
              </a:rPr>
              <a:t>2. Hiệu </a:t>
            </a:r>
            <a:r>
              <a:rPr lang="nb-NO" sz="3300" dirty="0">
                <a:latin typeface="Times New Roman" pitchFamily="18" charset="0"/>
                <a:cs typeface="Times New Roman" pitchFamily="18" charset="0"/>
              </a:rPr>
              <a:t>trưởng căn </a:t>
            </a:r>
            <a:r>
              <a:rPr lang="nb-NO" sz="3300" dirty="0">
                <a:latin typeface="Times New Roman" pitchFamily="18" charset="0"/>
                <a:cs typeface="Times New Roman" pitchFamily="18" charset="0"/>
              </a:rPr>
              <a:t>cứ vào KQHT và rèn luyện của HSSV tiến hành xét, cấp học bổng theo thứ tự từ loại xuất sắc trở xuống đến hết số suất học bổng đã được xác định;</a:t>
            </a:r>
            <a:endParaRPr lang="en-US" sz="3300" dirty="0">
              <a:latin typeface="Times New Roman" pitchFamily="18" charset="0"/>
              <a:cs typeface="Times New Roman" pitchFamily="18" charset="0"/>
            </a:endParaRPr>
          </a:p>
          <a:p>
            <a:pPr marL="34290" indent="0" algn="just">
              <a:buNone/>
            </a:pPr>
            <a:r>
              <a:rPr lang="nb-NO" sz="3300" dirty="0">
                <a:latin typeface="Times New Roman" pitchFamily="18" charset="0"/>
                <a:cs typeface="Times New Roman" pitchFamily="18" charset="0"/>
              </a:rPr>
              <a:t>3. </a:t>
            </a:r>
            <a:r>
              <a:rPr lang="nb-NO" sz="3300" dirty="0">
                <a:latin typeface="Times New Roman" pitchFamily="18" charset="0"/>
                <a:cs typeface="Times New Roman" pitchFamily="18" charset="0"/>
              </a:rPr>
              <a:t>HSSV đào tạo theo học chế tín chỉ được xét, cấp học bổng KKHT theo số lượng tín chỉ thì điểm tích lũy từ 15 tín chỉ trở lên theo học kỳ</a:t>
            </a:r>
            <a:r>
              <a:rPr lang="nb-NO" sz="3100" dirty="0" smtClean="0">
                <a:latin typeface="Times New Roman" pitchFamily="18" charset="0"/>
                <a:cs typeface="Times New Roman" pitchFamily="18" charset="0"/>
              </a:rPr>
              <a:t>.</a:t>
            </a:r>
            <a:endParaRPr lang="en-US" sz="3100" dirty="0">
              <a:latin typeface="Times New Roman" pitchFamily="18" charset="0"/>
              <a:cs typeface="Times New Roman" pitchFamily="18" charset="0"/>
            </a:endParaRPr>
          </a:p>
        </p:txBody>
      </p:sp>
    </p:spTree>
    <p:extLst>
      <p:ext uri="{BB962C8B-B14F-4D97-AF65-F5344CB8AC3E}">
        <p14:creationId xmlns:p14="http://schemas.microsoft.com/office/powerpoint/2010/main" val="24293262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454" y="635431"/>
            <a:ext cx="8384583" cy="5408908"/>
          </a:xfrm>
        </p:spPr>
        <p:txBody>
          <a:bodyPr/>
          <a:lstStyle/>
          <a:p>
            <a:pPr marL="34290" indent="0" algn="just">
              <a:buNone/>
            </a:pPr>
            <a:r>
              <a:rPr lang="en-US" sz="2400" dirty="0" smtClean="0">
                <a:latin typeface="Times New Roman" panose="02020603050405020304" pitchFamily="18" charset="0"/>
              </a:rPr>
              <a:t>	</a:t>
            </a:r>
            <a:r>
              <a:rPr lang="en-US" sz="2400" b="1" dirty="0" smtClean="0">
                <a:latin typeface="Times New Roman" panose="02020603050405020304" pitchFamily="18" charset="0"/>
              </a:rPr>
              <a:t>2. </a:t>
            </a:r>
            <a:r>
              <a:rPr lang="en-US" sz="2400" b="1" dirty="0" err="1" smtClean="0">
                <a:latin typeface="Times New Roman" panose="02020603050405020304" pitchFamily="18" charset="0"/>
              </a:rPr>
              <a:t>Thường</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xuyên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phối</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hợp</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kiểm</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tra</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theo</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dõi</a:t>
            </a:r>
            <a:r>
              <a:rPr lang="en-US" sz="2400" b="1" dirty="0">
                <a:latin typeface="Times New Roman" panose="02020603050405020304" pitchFamily="18" charset="0"/>
              </a:rPr>
              <a:t> </a:t>
            </a:r>
            <a:r>
              <a:rPr lang="en-US" sz="2400" b="1" dirty="0" smtClean="0">
                <a:latin typeface="Times New Roman" panose="02020603050405020304" pitchFamily="18" charset="0"/>
              </a:rPr>
              <a:t>HSSV </a:t>
            </a:r>
          </a:p>
          <a:p>
            <a:pPr algn="just">
              <a:buFontTx/>
              <a:buChar char="-"/>
            </a:pPr>
            <a:r>
              <a:rPr lang="en-US" sz="2400" dirty="0">
                <a:latin typeface="Times New Roman" pitchFamily="18" charset="0"/>
                <a:cs typeface="Times New Roman" pitchFamily="18" charset="0"/>
              </a:rPr>
              <a:t>PHHS </a:t>
            </a:r>
            <a:r>
              <a:rPr lang="en-US" sz="2400" dirty="0" err="1">
                <a:latin typeface="Times New Roman" pitchFamily="18" charset="0"/>
                <a:cs typeface="Times New Roman" pitchFamily="18" charset="0"/>
              </a:rPr>
              <a:t>thường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HSSV </a:t>
            </a:r>
            <a:r>
              <a:rPr lang="en-US" sz="2400" dirty="0" err="1">
                <a:latin typeface="Times New Roman" pitchFamily="18" charset="0"/>
                <a:cs typeface="Times New Roman" pitchFamily="18" charset="0"/>
              </a:rPr>
              <a:t>xem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thông</a:t>
            </a:r>
            <a:r>
              <a:rPr lang="en-US" sz="2400" dirty="0">
                <a:latin typeface="Times New Roman" pitchFamily="18" charset="0"/>
                <a:cs typeface="Times New Roman" pitchFamily="18" charset="0"/>
              </a:rPr>
              <a:t> </a:t>
            </a:r>
            <a:r>
              <a:rPr lang="en-US" sz="2400" dirty="0">
                <a:latin typeface="Times New Roman" pitchFamily="18" charset="0"/>
                <a:cs typeface="Times New Roman" pitchFamily="18" charset="0"/>
              </a:rPr>
              <a:t>tin </a:t>
            </a:r>
            <a:r>
              <a:rPr lang="en-US" sz="2400" dirty="0" err="1">
                <a:latin typeface="Times New Roman" pitchFamily="18" charset="0"/>
                <a:cs typeface="Times New Roman" pitchFamily="18" charset="0"/>
              </a:rPr>
              <a:t>thông</a:t>
            </a:r>
            <a:r>
              <a:rPr lang="en-US" sz="2400" dirty="0">
                <a:latin typeface="Times New Roman" pitchFamily="18" charset="0"/>
                <a:cs typeface="Times New Roman" pitchFamily="18" charset="0"/>
              </a:rPr>
              <a:t> </a:t>
            </a:r>
            <a:r>
              <a:rPr lang="en-US" sz="2400" dirty="0">
                <a:latin typeface="Times New Roman" pitchFamily="18" charset="0"/>
                <a:cs typeface="Times New Roman" pitchFamily="18" charset="0"/>
              </a:rPr>
              <a:t>qua </a:t>
            </a:r>
            <a:r>
              <a:rPr lang="en-US" sz="2400" dirty="0" err="1">
                <a:latin typeface="Times New Roman" pitchFamily="18" charset="0"/>
                <a:cs typeface="Times New Roman" pitchFamily="18" charset="0"/>
              </a:rPr>
              <a:t>trang</a:t>
            </a:r>
            <a:r>
              <a:rPr lang="en-US" sz="2400" dirty="0">
                <a:latin typeface="Times New Roman" pitchFamily="18" charset="0"/>
                <a:cs typeface="Times New Roman" pitchFamily="18" charset="0"/>
              </a:rPr>
              <a:t> web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hlinkClick r:id="rId2"/>
              </a:rPr>
              <a:t>http</a:t>
            </a:r>
            <a:r>
              <a:rPr lang="en-US" sz="2400" dirty="0">
                <a:latin typeface="Times New Roman" pitchFamily="18" charset="0"/>
                <a:cs typeface="Times New Roman" pitchFamily="18" charset="0"/>
                <a:hlinkClick r:id="rId2"/>
              </a:rPr>
              <a:t>://lttc.edu.vn</a:t>
            </a:r>
            <a:r>
              <a:rPr lang="en-US" sz="2400" dirty="0" smtClean="0">
                <a:latin typeface="Times New Roman" pitchFamily="18" charset="0"/>
                <a:cs typeface="Times New Roman" pitchFamily="18" charset="0"/>
                <a:hlinkClick r:id="rId2"/>
              </a:rPr>
              <a:t>/</a:t>
            </a:r>
            <a:endParaRPr lang="en-US" sz="2400" dirty="0" smtClean="0">
              <a:latin typeface="Times New Roman" pitchFamily="18" charset="0"/>
              <a:cs typeface="Times New Roman" pitchFamily="18" charset="0"/>
            </a:endParaRPr>
          </a:p>
          <a:p>
            <a:pPr algn="just">
              <a:buFontTx/>
              <a:buChar char="-"/>
            </a:pPr>
            <a:r>
              <a:rPr lang="en-US" sz="2400" dirty="0" err="1" smtClean="0">
                <a:latin typeface="Times New Roman" pitchFamily="18" charset="0"/>
                <a:cs typeface="Times New Roman" pitchFamily="18" charset="0"/>
              </a:rPr>
              <a:t>Nhà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trường</a:t>
            </a:r>
            <a:r>
              <a:rPr lang="en-US" sz="2400" dirty="0" smtClean="0">
                <a:latin typeface="Times New Roman" pitchFamily="18" charset="0"/>
                <a:cs typeface="Times New Roman" pitchFamily="18" charset="0"/>
              </a:rPr>
              <a:t>, GVCN </a:t>
            </a:r>
            <a:r>
              <a:rPr lang="en-US" sz="2400" dirty="0" err="1" smtClean="0">
                <a:latin typeface="Times New Roman" pitchFamily="18" charset="0"/>
                <a:cs typeface="Times New Roman" pitchFamily="18" charset="0"/>
              </a:rPr>
              <a:t>thường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thông</a:t>
            </a:r>
            <a:r>
              <a:rPr lang="en-US" sz="2400" dirty="0" smtClean="0">
                <a:latin typeface="Times New Roman" pitchFamily="18" charset="0"/>
                <a:cs typeface="Times New Roman" pitchFamily="18" charset="0"/>
              </a:rPr>
              <a:t> tin </a:t>
            </a:r>
            <a:r>
              <a:rPr lang="en-US" sz="2400" dirty="0" err="1" smtClean="0">
                <a:latin typeface="Times New Roman" pitchFamily="18" charset="0"/>
                <a:cs typeface="Times New Roman" pitchFamily="18" charset="0"/>
              </a:rPr>
              <a:t>tình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tập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HSSV qua </a:t>
            </a:r>
            <a:r>
              <a:rPr lang="en-US" sz="2400" dirty="0" err="1" smtClean="0">
                <a:latin typeface="Times New Roman" pitchFamily="18" charset="0"/>
                <a:cs typeface="Times New Roman" pitchFamily="18" charset="0"/>
              </a:rPr>
              <a:t>hệ</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thống</a:t>
            </a:r>
            <a:r>
              <a:rPr lang="en-US" sz="2400" dirty="0" smtClean="0">
                <a:latin typeface="Times New Roman" pitchFamily="18" charset="0"/>
                <a:cs typeface="Times New Roman" pitchFamily="18" charset="0"/>
              </a:rPr>
              <a:t> “Tin </a:t>
            </a:r>
            <a:r>
              <a:rPr lang="en-US" sz="2400" dirty="0" err="1" smtClean="0">
                <a:latin typeface="Times New Roman" pitchFamily="18" charset="0"/>
                <a:cs typeface="Times New Roman" pitchFamily="18" charset="0"/>
              </a:rPr>
              <a:t>nhắn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tử</a:t>
            </a:r>
            <a:r>
              <a:rPr lang="en-US" sz="2400" dirty="0" smtClean="0">
                <a:latin typeface="Times New Roman" pitchFamily="18" charset="0"/>
                <a:cs typeface="Times New Roman" pitchFamily="18" charset="0"/>
              </a:rPr>
              <a:t>”.</a:t>
            </a:r>
          </a:p>
          <a:p>
            <a:pPr algn="just">
              <a:buFontTx/>
              <a:buChar char="-"/>
            </a:pPr>
            <a:r>
              <a:rPr lang="en-US" sz="2400" dirty="0" err="1" smtClean="0">
                <a:latin typeface="Times New Roman" pitchFamily="18" charset="0"/>
                <a:cs typeface="Times New Roman" pitchFamily="18" charset="0"/>
              </a:rPr>
              <a:t>Nhằm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góp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rất</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mong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góp</a:t>
            </a:r>
            <a:r>
              <a:rPr lang="en-US" sz="2400" dirty="0">
                <a:latin typeface="Times New Roman" pitchFamily="18" charset="0"/>
                <a:cs typeface="Times New Roman" pitchFamily="18" charset="0"/>
              </a:rPr>
              <a:t> ý </a:t>
            </a:r>
            <a:r>
              <a:rPr lang="en-US" sz="2400" dirty="0" err="1">
                <a:latin typeface="Times New Roman" pitchFamily="18" charset="0"/>
                <a:cs typeface="Times New Roman" pitchFamily="18" charset="0"/>
              </a:rPr>
              <a:t>kiến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t>
            </a:r>
            <a:r>
              <a:rPr lang="en-US" sz="2400" dirty="0" err="1" smtClean="0">
                <a:latin typeface="Times New Roman" pitchFamily="18" charset="0"/>
                <a:cs typeface="Times New Roman" pitchFamily="18" charset="0"/>
              </a:rPr>
              <a:t>uý</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vị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huynh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em</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HSSV </a:t>
            </a:r>
            <a:r>
              <a:rPr lang="en-US" sz="2400" dirty="0" err="1">
                <a:latin typeface="Times New Roman" pitchFamily="18" charset="0"/>
                <a:cs typeface="Times New Roman" pitchFamily="18" charset="0"/>
              </a:rPr>
              <a:t>viên</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Email: </a:t>
            </a:r>
            <a:r>
              <a:rPr lang="en-US" sz="2400" dirty="0" smtClean="0">
                <a:latin typeface="Times New Roman" pitchFamily="18" charset="0"/>
                <a:cs typeface="Times New Roman" pitchFamily="18" charset="0"/>
              </a:rPr>
              <a:t>Link </a:t>
            </a:r>
            <a:r>
              <a:rPr lang="en-US" sz="2400" dirty="0" err="1">
                <a:latin typeface="Times New Roman" pitchFamily="18" charset="0"/>
                <a:cs typeface="Times New Roman" pitchFamily="18" charset="0"/>
              </a:rPr>
              <a:t>góp</a:t>
            </a:r>
            <a:r>
              <a:rPr lang="en-US" sz="2400" dirty="0">
                <a:latin typeface="Times New Roman" pitchFamily="18" charset="0"/>
                <a:cs typeface="Times New Roman" pitchFamily="18" charset="0"/>
              </a:rPr>
              <a:t> ý </a:t>
            </a:r>
            <a:r>
              <a:rPr lang="en-US" sz="2400" dirty="0" err="1">
                <a:latin typeface="Times New Roman" pitchFamily="18" charset="0"/>
                <a:cs typeface="Times New Roman" pitchFamily="18" charset="0"/>
              </a:rPr>
              <a:t>kiến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a:latin typeface="Times New Roman" pitchFamily="18" charset="0"/>
                <a:cs typeface="Times New Roman" pitchFamily="18" charset="0"/>
                <a:hlinkClick r:id="rId3"/>
              </a:rPr>
              <a:t>http://</a:t>
            </a:r>
            <a:r>
              <a:rPr lang="en-US" sz="2400" dirty="0" smtClean="0">
                <a:latin typeface="Times New Roman" pitchFamily="18" charset="0"/>
                <a:cs typeface="Times New Roman" pitchFamily="18" charset="0"/>
                <a:hlinkClick r:id="rId3"/>
              </a:rPr>
              <a:t>bit.ly/ykiendonggopltt</a:t>
            </a:r>
            <a:endParaRPr lang="en-US" sz="2400" dirty="0" smtClean="0">
              <a:latin typeface="Times New Roman" pitchFamily="18" charset="0"/>
              <a:cs typeface="Times New Roman" pitchFamily="18" charset="0"/>
            </a:endParaRPr>
          </a:p>
          <a:p>
            <a:pPr algn="just">
              <a:buFontTx/>
              <a:buChar char="-"/>
            </a:pPr>
            <a:r>
              <a:rPr lang="en-US" sz="2400" dirty="0" err="1" smtClean="0">
                <a:latin typeface="Times New Roman" pitchFamily="18" charset="0"/>
                <a:cs typeface="Times New Roman" pitchFamily="18" charset="0"/>
              </a:rPr>
              <a:t>Nhà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hợp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với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Đoàn</a:t>
            </a:r>
            <a:r>
              <a:rPr lang="en-US" sz="2400" dirty="0" smtClean="0">
                <a:latin typeface="Times New Roman" pitchFamily="18" charset="0"/>
                <a:cs typeface="Times New Roman" pitchFamily="18" charset="0"/>
              </a:rPr>
              <a:t> TN </a:t>
            </a:r>
            <a:r>
              <a:rPr lang="en-US" sz="2400" dirty="0" err="1" smtClean="0">
                <a:latin typeface="Times New Roman" pitchFamily="18" charset="0"/>
                <a:cs typeface="Times New Roman" pitchFamily="18" charset="0"/>
              </a:rPr>
              <a:t>Hội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tổ</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hoạt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ngoại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khóa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HSSV.</a:t>
            </a:r>
            <a:endParaRPr lang="en-US" sz="2400" dirty="0">
              <a:latin typeface="Times New Roman" pitchFamily="18" charset="0"/>
              <a:cs typeface="Times New Roman" pitchFamily="18" charset="0"/>
            </a:endParaRPr>
          </a:p>
          <a:p>
            <a:pPr algn="just">
              <a:buFontTx/>
              <a:buChar char="-"/>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466418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461" y="263470"/>
            <a:ext cx="8431078" cy="6462793"/>
          </a:xfrm>
        </p:spPr>
        <p:txBody>
          <a:bodyPr>
            <a:normAutofit fontScale="92500" lnSpcReduction="20000"/>
          </a:bodyPr>
          <a:lstStyle/>
          <a:p>
            <a:pPr marL="34290" indent="0" algn="just">
              <a:buNone/>
            </a:pPr>
            <a:r>
              <a:rPr lang="en-US" sz="2400" b="1" dirty="0" smtClean="0">
                <a:latin typeface="Times New Roman" panose="02020603050405020304" pitchFamily="18" charset="0"/>
              </a:rPr>
              <a:t>III. CÁC VẤN ĐỀ KHÁC LIÊN QUAN ĐẾN HSSV</a:t>
            </a:r>
          </a:p>
          <a:p>
            <a:pPr marL="34290" indent="0" algn="just">
              <a:buNone/>
            </a:pPr>
            <a:r>
              <a:rPr lang="en-US" sz="2400" b="1" dirty="0" smtClean="0">
                <a:latin typeface="Times New Roman" panose="02020603050405020304" pitchFamily="18" charset="0"/>
              </a:rPr>
              <a:t>1. Thu </a:t>
            </a:r>
            <a:r>
              <a:rPr lang="en-US" sz="2400" b="1" dirty="0" err="1" smtClean="0">
                <a:latin typeface="Times New Roman" panose="02020603050405020304" pitchFamily="18" charset="0"/>
              </a:rPr>
              <a:t>học</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phí</a:t>
            </a:r>
            <a:r>
              <a:rPr lang="en-US" sz="2400" b="1" dirty="0" smtClean="0">
                <a:latin typeface="Times New Roman" panose="02020603050405020304" pitchFamily="18" charset="0"/>
              </a:rPr>
              <a:t> HK2/2018-2019</a:t>
            </a:r>
            <a:r>
              <a:rPr lang="en-US" sz="2400" dirty="0">
                <a:latin typeface="Times New Roman" panose="02020603050405020304" pitchFamily="18" charset="0"/>
              </a:rPr>
              <a:t> </a:t>
            </a:r>
            <a:r>
              <a:rPr lang="en-US" sz="2400" dirty="0" smtClean="0">
                <a:latin typeface="Times New Roman" panose="02020603050405020304" pitchFamily="18" charset="0"/>
              </a:rPr>
              <a:t>(</a:t>
            </a:r>
            <a:r>
              <a:rPr lang="en-US" sz="2400" dirty="0" err="1" smtClean="0">
                <a:latin typeface="Times New Roman" panose="02020603050405020304" pitchFamily="18" charset="0"/>
              </a:rPr>
              <a:t>còn</a:t>
            </a:r>
            <a:r>
              <a:rPr lang="en-US" sz="2400" dirty="0" smtClean="0">
                <a:latin typeface="Times New Roman" panose="02020603050405020304" pitchFamily="18" charset="0"/>
              </a:rPr>
              <a:t> 03 </a:t>
            </a:r>
            <a:r>
              <a:rPr lang="en-US" sz="2400" dirty="0" err="1" smtClean="0">
                <a:latin typeface="Times New Roman" panose="02020603050405020304" pitchFamily="18" charset="0"/>
              </a:rPr>
              <a:t>bạn</a:t>
            </a:r>
            <a:r>
              <a:rPr lang="en-US" sz="2400" dirty="0" smtClean="0">
                <a:latin typeface="Times New Roman" panose="02020603050405020304" pitchFamily="18" charset="0"/>
              </a:rPr>
              <a:t> </a:t>
            </a:r>
            <a:r>
              <a:rPr lang="en-US" sz="2400" dirty="0" err="1" smtClean="0">
                <a:latin typeface="Times New Roman" panose="02020603050405020304" pitchFamily="18" charset="0"/>
              </a:rPr>
              <a:t>chưa</a:t>
            </a:r>
            <a:r>
              <a:rPr lang="en-US" sz="2400" dirty="0" smtClean="0">
                <a:latin typeface="Times New Roman" panose="02020603050405020304" pitchFamily="18" charset="0"/>
              </a:rPr>
              <a:t> </a:t>
            </a:r>
            <a:r>
              <a:rPr lang="en-US" sz="2400" dirty="0" err="1" smtClean="0">
                <a:latin typeface="Times New Roman" panose="02020603050405020304" pitchFamily="18" charset="0"/>
              </a:rPr>
              <a:t>đóng</a:t>
            </a:r>
            <a:r>
              <a:rPr lang="en-US" sz="2400" dirty="0" smtClean="0">
                <a:latin typeface="Times New Roman" panose="02020603050405020304" pitchFamily="18" charset="0"/>
              </a:rPr>
              <a:t> </a:t>
            </a:r>
            <a:r>
              <a:rPr lang="en-US" sz="2400" dirty="0" err="1" smtClean="0">
                <a:latin typeface="Times New Roman" panose="02020603050405020304" pitchFamily="18" charset="0"/>
              </a:rPr>
              <a:t>học</a:t>
            </a:r>
            <a:r>
              <a:rPr lang="en-US" sz="2400" dirty="0" smtClean="0">
                <a:latin typeface="Times New Roman" panose="02020603050405020304" pitchFamily="18" charset="0"/>
              </a:rPr>
              <a:t> </a:t>
            </a:r>
            <a:r>
              <a:rPr lang="en-US" sz="2400" dirty="0" err="1" smtClean="0">
                <a:latin typeface="Times New Roman" panose="02020603050405020304" pitchFamily="18" charset="0"/>
              </a:rPr>
              <a:t>phí</a:t>
            </a:r>
            <a:r>
              <a:rPr lang="en-US" sz="2400" dirty="0" smtClean="0">
                <a:latin typeface="Times New Roman" panose="02020603050405020304" pitchFamily="18" charset="0"/>
              </a:rPr>
              <a:t>)</a:t>
            </a:r>
          </a:p>
          <a:p>
            <a:pPr algn="just">
              <a:buFontTx/>
              <a:buChar char="-"/>
            </a:pPr>
            <a:r>
              <a:rPr lang="en-US" sz="2400" dirty="0" err="1" smtClean="0">
                <a:latin typeface="Times New Roman" panose="02020603050405020304" pitchFamily="18" charset="0"/>
              </a:rPr>
              <a:t>Trường</a:t>
            </a:r>
            <a:r>
              <a:rPr lang="en-US" sz="2400" dirty="0" smtClean="0">
                <a:latin typeface="Times New Roman" panose="02020603050405020304" pitchFamily="18" charset="0"/>
              </a:rPr>
              <a:t> </a:t>
            </a:r>
            <a:r>
              <a:rPr lang="en-US" sz="2400" dirty="0" err="1" smtClean="0">
                <a:latin typeface="Times New Roman" panose="02020603050405020304" pitchFamily="18" charset="0"/>
              </a:rPr>
              <a:t>hợp</a:t>
            </a:r>
            <a:r>
              <a:rPr lang="en-US" sz="2400" dirty="0" smtClean="0">
                <a:latin typeface="Times New Roman" panose="02020603050405020304" pitchFamily="18" charset="0"/>
              </a:rPr>
              <a:t> </a:t>
            </a:r>
            <a:r>
              <a:rPr lang="en-US" sz="2400" dirty="0" err="1" smtClean="0">
                <a:latin typeface="Times New Roman" panose="02020603050405020304" pitchFamily="18" charset="0"/>
              </a:rPr>
              <a:t>đã</a:t>
            </a:r>
            <a:r>
              <a:rPr lang="en-US" sz="2400" dirty="0" smtClean="0">
                <a:latin typeface="Times New Roman" panose="02020603050405020304" pitchFamily="18" charset="0"/>
              </a:rPr>
              <a:t> </a:t>
            </a:r>
            <a:r>
              <a:rPr lang="en-US" sz="2400" dirty="0" err="1" smtClean="0">
                <a:latin typeface="Times New Roman" panose="02020603050405020304" pitchFamily="18" charset="0"/>
              </a:rPr>
              <a:t>đóng</a:t>
            </a:r>
            <a:r>
              <a:rPr lang="en-US" sz="2400" dirty="0" smtClean="0">
                <a:latin typeface="Times New Roman" panose="02020603050405020304" pitchFamily="18" charset="0"/>
              </a:rPr>
              <a:t> </a:t>
            </a:r>
            <a:r>
              <a:rPr lang="en-US" sz="2400" dirty="0" err="1" smtClean="0">
                <a:latin typeface="Times New Roman" panose="02020603050405020304" pitchFamily="18" charset="0"/>
              </a:rPr>
              <a:t>học</a:t>
            </a:r>
            <a:r>
              <a:rPr lang="en-US" sz="2400" dirty="0" smtClean="0">
                <a:latin typeface="Times New Roman" panose="02020603050405020304" pitchFamily="18" charset="0"/>
              </a:rPr>
              <a:t> </a:t>
            </a:r>
            <a:r>
              <a:rPr lang="en-US" sz="2400" dirty="0" err="1" smtClean="0">
                <a:latin typeface="Times New Roman" panose="02020603050405020304" pitchFamily="18" charset="0"/>
              </a:rPr>
              <a:t>phí</a:t>
            </a:r>
            <a:r>
              <a:rPr lang="en-US" sz="2400" dirty="0" smtClean="0">
                <a:latin typeface="Times New Roman" panose="02020603050405020304" pitchFamily="18" charset="0"/>
              </a:rPr>
              <a:t> </a:t>
            </a:r>
            <a:r>
              <a:rPr lang="en-US" sz="2400" dirty="0" err="1" smtClean="0">
                <a:latin typeface="Times New Roman" panose="02020603050405020304" pitchFamily="18" charset="0"/>
              </a:rPr>
              <a:t>nhưng</a:t>
            </a:r>
            <a:r>
              <a:rPr lang="en-US" sz="2400" dirty="0" smtClean="0">
                <a:latin typeface="Times New Roman" panose="02020603050405020304" pitchFamily="18" charset="0"/>
              </a:rPr>
              <a:t> </a:t>
            </a:r>
            <a:r>
              <a:rPr lang="en-US" sz="2400" dirty="0" err="1" smtClean="0">
                <a:latin typeface="Times New Roman" panose="02020603050405020304" pitchFamily="18" charset="0"/>
              </a:rPr>
              <a:t>vẫn</a:t>
            </a:r>
            <a:r>
              <a:rPr lang="en-US" sz="2400" dirty="0" smtClean="0">
                <a:latin typeface="Times New Roman" panose="02020603050405020304" pitchFamily="18" charset="0"/>
              </a:rPr>
              <a:t> </a:t>
            </a:r>
            <a:r>
              <a:rPr lang="en-US" sz="2400" dirty="0" err="1" smtClean="0">
                <a:latin typeface="Times New Roman" panose="02020603050405020304" pitchFamily="18" charset="0"/>
              </a:rPr>
              <a:t>còn</a:t>
            </a:r>
            <a:r>
              <a:rPr lang="en-US" sz="2400" dirty="0" smtClean="0">
                <a:latin typeface="Times New Roman" panose="02020603050405020304" pitchFamily="18" charset="0"/>
              </a:rPr>
              <a:t> </a:t>
            </a:r>
            <a:r>
              <a:rPr lang="en-US" sz="2400" dirty="0" err="1" smtClean="0">
                <a:latin typeface="Times New Roman" panose="02020603050405020304" pitchFamily="18" charset="0"/>
              </a:rPr>
              <a:t>báo</a:t>
            </a:r>
            <a:r>
              <a:rPr lang="en-US" sz="2400" dirty="0" smtClean="0">
                <a:latin typeface="Times New Roman" panose="02020603050405020304" pitchFamily="18" charset="0"/>
              </a:rPr>
              <a:t> </a:t>
            </a:r>
            <a:r>
              <a:rPr lang="en-US" sz="2400" dirty="0" err="1" smtClean="0">
                <a:latin typeface="Times New Roman" panose="02020603050405020304" pitchFamily="18" charset="0"/>
              </a:rPr>
              <a:t>công</a:t>
            </a:r>
            <a:r>
              <a:rPr lang="en-US" sz="2400" dirty="0" smtClean="0">
                <a:latin typeface="Times New Roman" panose="02020603050405020304" pitchFamily="18" charset="0"/>
              </a:rPr>
              <a:t> </a:t>
            </a:r>
            <a:r>
              <a:rPr lang="en-US" sz="2400" dirty="0" err="1" smtClean="0">
                <a:latin typeface="Times New Roman" panose="02020603050405020304" pitchFamily="18" charset="0"/>
              </a:rPr>
              <a:t>nợ</a:t>
            </a:r>
            <a:r>
              <a:rPr lang="en-US" sz="2400" dirty="0" smtClean="0">
                <a:latin typeface="Times New Roman" panose="02020603050405020304" pitchFamily="18" charset="0"/>
              </a:rPr>
              <a:t> </a:t>
            </a:r>
            <a:r>
              <a:rPr lang="en-US" sz="2400" dirty="0" err="1" smtClean="0">
                <a:latin typeface="Times New Roman" panose="02020603050405020304" pitchFamily="18" charset="0"/>
              </a:rPr>
              <a:t>trong</a:t>
            </a:r>
            <a:r>
              <a:rPr lang="en-US" sz="2400" dirty="0" smtClean="0">
                <a:latin typeface="Times New Roman" panose="02020603050405020304" pitchFamily="18" charset="0"/>
              </a:rPr>
              <a:t> </a:t>
            </a:r>
            <a:r>
              <a:rPr lang="en-US" sz="2400" dirty="0" err="1" smtClean="0">
                <a:latin typeface="Times New Roman" panose="02020603050405020304" pitchFamily="18" charset="0"/>
              </a:rPr>
              <a:t>trang</a:t>
            </a:r>
            <a:r>
              <a:rPr lang="en-US" sz="2400" dirty="0" smtClean="0">
                <a:latin typeface="Times New Roman" panose="02020603050405020304" pitchFamily="18" charset="0"/>
              </a:rPr>
              <a:t> </a:t>
            </a:r>
            <a:r>
              <a:rPr lang="en-US" sz="2400" dirty="0" err="1" smtClean="0">
                <a:latin typeface="Times New Roman" panose="02020603050405020304" pitchFamily="18" charset="0"/>
              </a:rPr>
              <a:t>cá</a:t>
            </a:r>
            <a:r>
              <a:rPr lang="en-US" sz="2400" dirty="0" smtClean="0">
                <a:latin typeface="Times New Roman" panose="02020603050405020304" pitchFamily="18" charset="0"/>
              </a:rPr>
              <a:t> </a:t>
            </a:r>
            <a:r>
              <a:rPr lang="en-US" sz="2400" dirty="0" err="1" smtClean="0">
                <a:latin typeface="Times New Roman" panose="02020603050405020304" pitchFamily="18" charset="0"/>
              </a:rPr>
              <a:t>nhân</a:t>
            </a:r>
            <a:r>
              <a:rPr lang="en-US" sz="2400" dirty="0" smtClean="0">
                <a:latin typeface="Times New Roman" panose="02020603050405020304" pitchFamily="18" charset="0"/>
              </a:rPr>
              <a:t>, HSSV </a:t>
            </a:r>
            <a:r>
              <a:rPr lang="en-US" sz="2400" dirty="0" err="1" smtClean="0">
                <a:latin typeface="Times New Roman" panose="02020603050405020304" pitchFamily="18" charset="0"/>
              </a:rPr>
              <a:t>đem</a:t>
            </a:r>
            <a:r>
              <a:rPr lang="en-US" sz="2400" dirty="0" smtClean="0">
                <a:latin typeface="Times New Roman" panose="02020603050405020304" pitchFamily="18" charset="0"/>
              </a:rPr>
              <a:t> </a:t>
            </a:r>
            <a:r>
              <a:rPr lang="en-US" sz="2400" dirty="0" err="1" smtClean="0">
                <a:latin typeface="Times New Roman" panose="02020603050405020304" pitchFamily="18" charset="0"/>
              </a:rPr>
              <a:t>theo</a:t>
            </a:r>
            <a:r>
              <a:rPr lang="en-US" sz="2400" dirty="0" smtClean="0">
                <a:latin typeface="Times New Roman" panose="02020603050405020304" pitchFamily="18" charset="0"/>
              </a:rPr>
              <a:t> </a:t>
            </a:r>
            <a:r>
              <a:rPr lang="en-US" sz="2400" dirty="0" err="1" smtClean="0">
                <a:latin typeface="Times New Roman" panose="02020603050405020304" pitchFamily="18" charset="0"/>
              </a:rPr>
              <a:t>biên</a:t>
            </a:r>
            <a:r>
              <a:rPr lang="en-US" sz="2400" dirty="0" smtClean="0">
                <a:latin typeface="Times New Roman" panose="02020603050405020304" pitchFamily="18" charset="0"/>
              </a:rPr>
              <a:t> </a:t>
            </a:r>
            <a:r>
              <a:rPr lang="en-US" sz="2400" dirty="0" err="1" smtClean="0">
                <a:latin typeface="Times New Roman" panose="02020603050405020304" pitchFamily="18" charset="0"/>
              </a:rPr>
              <a:t>lai</a:t>
            </a:r>
            <a:r>
              <a:rPr lang="en-US" sz="2400" dirty="0" smtClean="0">
                <a:latin typeface="Times New Roman" panose="02020603050405020304" pitchFamily="18" charset="0"/>
              </a:rPr>
              <a:t> </a:t>
            </a:r>
            <a:r>
              <a:rPr lang="en-US" sz="2400" dirty="0" err="1" smtClean="0">
                <a:latin typeface="Times New Roman" panose="02020603050405020304" pitchFamily="18" charset="0"/>
              </a:rPr>
              <a:t>đóng</a:t>
            </a:r>
            <a:r>
              <a:rPr lang="en-US" sz="2400" dirty="0" smtClean="0">
                <a:latin typeface="Times New Roman" panose="02020603050405020304" pitchFamily="18" charset="0"/>
              </a:rPr>
              <a:t> </a:t>
            </a:r>
            <a:r>
              <a:rPr lang="en-US" sz="2400" dirty="0" err="1" smtClean="0">
                <a:latin typeface="Times New Roman" panose="02020603050405020304" pitchFamily="18" charset="0"/>
              </a:rPr>
              <a:t>học</a:t>
            </a:r>
            <a:r>
              <a:rPr lang="en-US" sz="2400" dirty="0" smtClean="0">
                <a:latin typeface="Times New Roman" panose="02020603050405020304" pitchFamily="18" charset="0"/>
              </a:rPr>
              <a:t> </a:t>
            </a:r>
            <a:r>
              <a:rPr lang="en-US" sz="2400" dirty="0" err="1" smtClean="0">
                <a:latin typeface="Times New Roman" panose="02020603050405020304" pitchFamily="18" charset="0"/>
              </a:rPr>
              <a:t>phs</a:t>
            </a:r>
            <a:r>
              <a:rPr lang="en-US" sz="2400" dirty="0" smtClean="0">
                <a:latin typeface="Times New Roman" panose="02020603050405020304" pitchFamily="18" charset="0"/>
              </a:rPr>
              <a:t> </a:t>
            </a:r>
            <a:r>
              <a:rPr lang="en-US" sz="2400" dirty="0" err="1" smtClean="0">
                <a:latin typeface="Times New Roman" panose="02020603050405020304" pitchFamily="18" charset="0"/>
              </a:rPr>
              <a:t>đến</a:t>
            </a:r>
            <a:r>
              <a:rPr lang="en-US" sz="2400" dirty="0" smtClean="0">
                <a:latin typeface="Times New Roman" panose="02020603050405020304" pitchFamily="18" charset="0"/>
              </a:rPr>
              <a:t> </a:t>
            </a:r>
            <a:r>
              <a:rPr lang="en-US" sz="2400" dirty="0" err="1" smtClean="0">
                <a:latin typeface="Times New Roman" panose="02020603050405020304" pitchFamily="18" charset="0"/>
              </a:rPr>
              <a:t>phòng</a:t>
            </a:r>
            <a:r>
              <a:rPr lang="en-US" sz="2400" dirty="0" smtClean="0">
                <a:latin typeface="Times New Roman" panose="02020603050405020304" pitchFamily="18" charset="0"/>
              </a:rPr>
              <a:t> </a:t>
            </a:r>
            <a:r>
              <a:rPr lang="en-US" sz="2400" dirty="0" err="1" smtClean="0">
                <a:latin typeface="Times New Roman" panose="02020603050405020304" pitchFamily="18" charset="0"/>
              </a:rPr>
              <a:t>Kế</a:t>
            </a:r>
            <a:r>
              <a:rPr lang="en-US" sz="2400" dirty="0" smtClean="0">
                <a:latin typeface="Times New Roman" panose="02020603050405020304" pitchFamily="18" charset="0"/>
              </a:rPr>
              <a:t> </a:t>
            </a:r>
            <a:r>
              <a:rPr lang="en-US" sz="2400" dirty="0" err="1" smtClean="0">
                <a:latin typeface="Times New Roman" panose="02020603050405020304" pitchFamily="18" charset="0"/>
              </a:rPr>
              <a:t>hoạch</a:t>
            </a:r>
            <a:r>
              <a:rPr lang="en-US" sz="2400" dirty="0" smtClean="0">
                <a:latin typeface="Times New Roman" panose="02020603050405020304" pitchFamily="18" charset="0"/>
              </a:rPr>
              <a:t> – </a:t>
            </a:r>
            <a:r>
              <a:rPr lang="en-US" sz="2400" dirty="0" err="1" smtClean="0">
                <a:latin typeface="Times New Roman" panose="02020603050405020304" pitchFamily="18" charset="0"/>
              </a:rPr>
              <a:t>Tài</a:t>
            </a:r>
            <a:r>
              <a:rPr lang="en-US" sz="2400" dirty="0" smtClean="0">
                <a:latin typeface="Times New Roman" panose="02020603050405020304" pitchFamily="18" charset="0"/>
              </a:rPr>
              <a:t> </a:t>
            </a:r>
            <a:r>
              <a:rPr lang="en-US" sz="2400" dirty="0" err="1" smtClean="0">
                <a:latin typeface="Times New Roman" panose="02020603050405020304" pitchFamily="18" charset="0"/>
              </a:rPr>
              <a:t>chính</a:t>
            </a:r>
            <a:r>
              <a:rPr lang="en-US" sz="2400" dirty="0" smtClean="0">
                <a:latin typeface="Times New Roman" panose="02020603050405020304" pitchFamily="18" charset="0"/>
              </a:rPr>
              <a:t> </a:t>
            </a:r>
            <a:r>
              <a:rPr lang="en-US" sz="2400" dirty="0" err="1" smtClean="0">
                <a:latin typeface="Times New Roman" panose="02020603050405020304" pitchFamily="18" charset="0"/>
              </a:rPr>
              <a:t>để</a:t>
            </a:r>
            <a:r>
              <a:rPr lang="en-US" sz="2400" dirty="0" smtClean="0">
                <a:latin typeface="Times New Roman" panose="02020603050405020304" pitchFamily="18" charset="0"/>
              </a:rPr>
              <a:t> </a:t>
            </a:r>
            <a:r>
              <a:rPr lang="en-US" sz="2400" dirty="0" err="1" smtClean="0">
                <a:latin typeface="Times New Roman" panose="02020603050405020304" pitchFamily="18" charset="0"/>
              </a:rPr>
              <a:t>đối</a:t>
            </a:r>
            <a:r>
              <a:rPr lang="en-US" sz="2400" dirty="0" smtClean="0">
                <a:latin typeface="Times New Roman" panose="02020603050405020304" pitchFamily="18" charset="0"/>
              </a:rPr>
              <a:t> </a:t>
            </a:r>
            <a:r>
              <a:rPr lang="en-US" sz="2400" dirty="0" err="1" smtClean="0">
                <a:latin typeface="Times New Roman" panose="02020603050405020304" pitchFamily="18" charset="0"/>
              </a:rPr>
              <a:t>chiếu</a:t>
            </a:r>
            <a:r>
              <a:rPr lang="en-US" sz="2400" dirty="0" smtClean="0">
                <a:latin typeface="Times New Roman" panose="02020603050405020304" pitchFamily="18" charset="0"/>
              </a:rPr>
              <a:t> </a:t>
            </a:r>
            <a:r>
              <a:rPr lang="en-US" sz="2400" dirty="0" err="1" smtClean="0">
                <a:latin typeface="Times New Roman" panose="02020603050405020304" pitchFamily="18" charset="0"/>
              </a:rPr>
              <a:t>điều</a:t>
            </a:r>
            <a:r>
              <a:rPr lang="en-US" sz="2400" dirty="0" smtClean="0">
                <a:latin typeface="Times New Roman" panose="02020603050405020304" pitchFamily="18" charset="0"/>
              </a:rPr>
              <a:t> </a:t>
            </a:r>
            <a:r>
              <a:rPr lang="en-US" sz="2400" dirty="0" err="1" smtClean="0">
                <a:latin typeface="Times New Roman" panose="02020603050405020304" pitchFamily="18" charset="0"/>
              </a:rPr>
              <a:t>chỉnh</a:t>
            </a:r>
            <a:r>
              <a:rPr lang="en-US" sz="2400" dirty="0" smtClean="0">
                <a:latin typeface="Times New Roman" panose="02020603050405020304" pitchFamily="18" charset="0"/>
              </a:rPr>
              <a:t>.</a:t>
            </a:r>
          </a:p>
          <a:p>
            <a:pPr algn="just">
              <a:buFontTx/>
              <a:buChar char="-"/>
            </a:pPr>
            <a:r>
              <a:rPr lang="en-US" sz="2400" dirty="0" err="1" smtClean="0">
                <a:latin typeface="Times New Roman" panose="02020603050405020304" pitchFamily="18" charset="0"/>
              </a:rPr>
              <a:t>Trường</a:t>
            </a:r>
            <a:r>
              <a:rPr lang="en-US" sz="2400" dirty="0" smtClean="0">
                <a:latin typeface="Times New Roman" panose="02020603050405020304" pitchFamily="18" charset="0"/>
              </a:rPr>
              <a:t> </a:t>
            </a:r>
            <a:r>
              <a:rPr lang="en-US" sz="2400" dirty="0" err="1" smtClean="0">
                <a:latin typeface="Times New Roman" panose="02020603050405020304" pitchFamily="18" charset="0"/>
              </a:rPr>
              <a:t>hợp</a:t>
            </a:r>
            <a:r>
              <a:rPr lang="en-US" sz="2400" dirty="0" smtClean="0">
                <a:latin typeface="Times New Roman" panose="02020603050405020304" pitchFamily="18" charset="0"/>
              </a:rPr>
              <a:t> </a:t>
            </a:r>
            <a:r>
              <a:rPr lang="en-US" sz="2400" dirty="0" err="1" smtClean="0">
                <a:latin typeface="Times New Roman" panose="02020603050405020304" pitchFamily="18" charset="0"/>
              </a:rPr>
              <a:t>chưa</a:t>
            </a:r>
            <a:r>
              <a:rPr lang="en-US" sz="2400" dirty="0" smtClean="0">
                <a:latin typeface="Times New Roman" panose="02020603050405020304" pitchFamily="18" charset="0"/>
              </a:rPr>
              <a:t> </a:t>
            </a:r>
            <a:r>
              <a:rPr lang="en-US" sz="2400" dirty="0" err="1" smtClean="0">
                <a:latin typeface="Times New Roman" panose="02020603050405020304" pitchFamily="18" charset="0"/>
              </a:rPr>
              <a:t>đóng</a:t>
            </a:r>
            <a:r>
              <a:rPr lang="en-US" sz="2400" dirty="0" smtClean="0">
                <a:latin typeface="Times New Roman" panose="02020603050405020304" pitchFamily="18" charset="0"/>
              </a:rPr>
              <a:t> </a:t>
            </a:r>
            <a:r>
              <a:rPr lang="en-US" sz="2400" dirty="0" err="1" smtClean="0">
                <a:latin typeface="Times New Roman" panose="02020603050405020304" pitchFamily="18" charset="0"/>
              </a:rPr>
              <a:t>học</a:t>
            </a:r>
            <a:r>
              <a:rPr lang="en-US" sz="2400" dirty="0" smtClean="0">
                <a:latin typeface="Times New Roman" panose="02020603050405020304" pitchFamily="18" charset="0"/>
              </a:rPr>
              <a:t> </a:t>
            </a:r>
            <a:r>
              <a:rPr lang="en-US" sz="2400" dirty="0" err="1" smtClean="0">
                <a:latin typeface="Times New Roman" panose="02020603050405020304" pitchFamily="18" charset="0"/>
              </a:rPr>
              <a:t>phí</a:t>
            </a:r>
            <a:r>
              <a:rPr lang="en-US" sz="2400" dirty="0" smtClean="0">
                <a:latin typeface="Times New Roman" panose="02020603050405020304" pitchFamily="18" charset="0"/>
              </a:rPr>
              <a:t>, </a:t>
            </a:r>
            <a:r>
              <a:rPr lang="en-US" sz="2400" dirty="0" err="1" smtClean="0">
                <a:latin typeface="Times New Roman" panose="02020603050405020304" pitchFamily="18" charset="0"/>
              </a:rPr>
              <a:t>Quý</a:t>
            </a:r>
            <a:r>
              <a:rPr lang="en-US" sz="2400" dirty="0" smtClean="0">
                <a:latin typeface="Times New Roman" panose="02020603050405020304" pitchFamily="18" charset="0"/>
              </a:rPr>
              <a:t> PH </a:t>
            </a:r>
            <a:r>
              <a:rPr lang="en-US" sz="2400" dirty="0" err="1" smtClean="0">
                <a:latin typeface="Times New Roman" panose="02020603050405020304" pitchFamily="18" charset="0"/>
              </a:rPr>
              <a:t>hoàn</a:t>
            </a:r>
            <a:r>
              <a:rPr lang="en-US" sz="2400" dirty="0" smtClean="0">
                <a:latin typeface="Times New Roman" panose="02020603050405020304" pitchFamily="18" charset="0"/>
              </a:rPr>
              <a:t> </a:t>
            </a:r>
            <a:r>
              <a:rPr lang="en-US" sz="2400" dirty="0" err="1" smtClean="0">
                <a:latin typeface="Times New Roman" panose="02020603050405020304" pitchFamily="18" charset="0"/>
              </a:rPr>
              <a:t>tất</a:t>
            </a:r>
            <a:r>
              <a:rPr lang="en-US" sz="2400" dirty="0" smtClean="0">
                <a:latin typeface="Times New Roman" panose="02020603050405020304" pitchFamily="18" charset="0"/>
              </a:rPr>
              <a:t> </a:t>
            </a:r>
            <a:r>
              <a:rPr lang="en-US" sz="2400" dirty="0" err="1" smtClean="0">
                <a:latin typeface="Times New Roman" panose="02020603050405020304" pitchFamily="18" charset="0"/>
              </a:rPr>
              <a:t>trước</a:t>
            </a:r>
            <a:r>
              <a:rPr lang="en-US" sz="2400" dirty="0" smtClean="0">
                <a:latin typeface="Times New Roman" panose="02020603050405020304" pitchFamily="18" charset="0"/>
              </a:rPr>
              <a:t> </a:t>
            </a:r>
            <a:r>
              <a:rPr lang="en-US" sz="2400" dirty="0" err="1" smtClean="0">
                <a:latin typeface="Times New Roman" panose="02020603050405020304" pitchFamily="18" charset="0"/>
              </a:rPr>
              <a:t>khi</a:t>
            </a:r>
            <a:r>
              <a:rPr lang="en-US" sz="2400" dirty="0" smtClean="0">
                <a:latin typeface="Times New Roman" panose="02020603050405020304" pitchFamily="18" charset="0"/>
              </a:rPr>
              <a:t> </a:t>
            </a:r>
            <a:r>
              <a:rPr lang="en-US" sz="2400" dirty="0" err="1" smtClean="0">
                <a:latin typeface="Times New Roman" panose="02020603050405020304" pitchFamily="18" charset="0"/>
              </a:rPr>
              <a:t>nhà</a:t>
            </a:r>
            <a:r>
              <a:rPr lang="en-US" sz="2400" dirty="0" smtClean="0">
                <a:latin typeface="Times New Roman" panose="02020603050405020304" pitchFamily="18" charset="0"/>
              </a:rPr>
              <a:t> </a:t>
            </a:r>
            <a:r>
              <a:rPr lang="en-US" sz="2400" dirty="0" err="1" smtClean="0">
                <a:latin typeface="Times New Roman" panose="02020603050405020304" pitchFamily="18" charset="0"/>
              </a:rPr>
              <a:t>trường</a:t>
            </a:r>
            <a:r>
              <a:rPr lang="en-US" sz="2400" dirty="0" smtClean="0">
                <a:latin typeface="Times New Roman" panose="02020603050405020304" pitchFamily="18" charset="0"/>
              </a:rPr>
              <a:t> </a:t>
            </a:r>
            <a:r>
              <a:rPr lang="en-US" sz="2400" dirty="0" err="1" smtClean="0">
                <a:latin typeface="Times New Roman" panose="02020603050405020304" pitchFamily="18" charset="0"/>
              </a:rPr>
              <a:t>xét</a:t>
            </a:r>
            <a:r>
              <a:rPr lang="en-US" sz="2400" dirty="0" smtClean="0">
                <a:latin typeface="Times New Roman" panose="02020603050405020304" pitchFamily="18" charset="0"/>
              </a:rPr>
              <a:t> </a:t>
            </a:r>
            <a:r>
              <a:rPr lang="en-US" sz="2400" dirty="0" err="1" smtClean="0">
                <a:latin typeface="Times New Roman" panose="02020603050405020304" pitchFamily="18" charset="0"/>
              </a:rPr>
              <a:t>điều</a:t>
            </a:r>
            <a:r>
              <a:rPr lang="en-US" sz="2400" dirty="0" smtClean="0">
                <a:latin typeface="Times New Roman" panose="02020603050405020304" pitchFamily="18" charset="0"/>
              </a:rPr>
              <a:t> </a:t>
            </a:r>
            <a:r>
              <a:rPr lang="en-US" sz="2400" dirty="0" err="1" smtClean="0">
                <a:latin typeface="Times New Roman" panose="02020603050405020304" pitchFamily="18" charset="0"/>
              </a:rPr>
              <a:t>kiện</a:t>
            </a:r>
            <a:r>
              <a:rPr lang="en-US" sz="2400" dirty="0" smtClean="0">
                <a:latin typeface="Times New Roman" panose="02020603050405020304" pitchFamily="18" charset="0"/>
              </a:rPr>
              <a:t> </a:t>
            </a:r>
            <a:r>
              <a:rPr lang="en-US" sz="2400" dirty="0" err="1" smtClean="0">
                <a:latin typeface="Times New Roman" panose="02020603050405020304" pitchFamily="18" charset="0"/>
              </a:rPr>
              <a:t>dự</a:t>
            </a:r>
            <a:r>
              <a:rPr lang="en-US" sz="2400" dirty="0" smtClean="0">
                <a:latin typeface="Times New Roman" panose="02020603050405020304" pitchFamily="18" charset="0"/>
              </a:rPr>
              <a:t> </a:t>
            </a:r>
            <a:r>
              <a:rPr lang="en-US" sz="2400" dirty="0" err="1" smtClean="0">
                <a:latin typeface="Times New Roman" panose="02020603050405020304" pitchFamily="18" charset="0"/>
              </a:rPr>
              <a:t>thi</a:t>
            </a:r>
            <a:r>
              <a:rPr lang="en-US" sz="2400" dirty="0" smtClean="0">
                <a:latin typeface="Times New Roman" panose="02020603050405020304" pitchFamily="18" charset="0"/>
              </a:rPr>
              <a:t> </a:t>
            </a:r>
            <a:r>
              <a:rPr lang="en-US" sz="2400" dirty="0" err="1" smtClean="0">
                <a:latin typeface="Times New Roman" panose="02020603050405020304" pitchFamily="18" charset="0"/>
              </a:rPr>
              <a:t>cho</a:t>
            </a:r>
            <a:r>
              <a:rPr lang="en-US" sz="2400" dirty="0" smtClean="0">
                <a:latin typeface="Times New Roman" panose="02020603050405020304" pitchFamily="18" charset="0"/>
              </a:rPr>
              <a:t> HSSV (</a:t>
            </a:r>
            <a:r>
              <a:rPr lang="en-US" sz="2400" dirty="0" err="1" smtClean="0">
                <a:latin typeface="Times New Roman" panose="02020603050405020304" pitchFamily="18" charset="0"/>
              </a:rPr>
              <a:t>trước</a:t>
            </a:r>
            <a:r>
              <a:rPr lang="en-US" sz="2400" dirty="0" smtClean="0">
                <a:latin typeface="Times New Roman" panose="02020603050405020304" pitchFamily="18" charset="0"/>
              </a:rPr>
              <a:t> </a:t>
            </a:r>
            <a:r>
              <a:rPr lang="en-US" sz="2400" dirty="0" err="1" smtClean="0">
                <a:latin typeface="Times New Roman" panose="02020603050405020304" pitchFamily="18" charset="0"/>
              </a:rPr>
              <a:t>tháng</a:t>
            </a:r>
            <a:r>
              <a:rPr lang="en-US" sz="2400" dirty="0" smtClean="0">
                <a:latin typeface="Times New Roman" panose="02020603050405020304" pitchFamily="18" charset="0"/>
              </a:rPr>
              <a:t> 5/2019)</a:t>
            </a:r>
          </a:p>
          <a:p>
            <a:pPr marL="34290" indent="0" algn="just">
              <a:buNone/>
            </a:pPr>
            <a:r>
              <a:rPr lang="en-US" sz="2400" b="1" dirty="0" smtClean="0">
                <a:latin typeface="Times New Roman" panose="02020603050405020304" pitchFamily="18" charset="0"/>
              </a:rPr>
              <a:t>2. </a:t>
            </a:r>
            <a:r>
              <a:rPr lang="en-US" sz="2400" b="1" dirty="0" err="1" smtClean="0">
                <a:latin typeface="Times New Roman" panose="02020603050405020304" pitchFamily="18" charset="0"/>
              </a:rPr>
              <a:t>Hoàn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trả</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tiền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miễn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giảm</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học</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phí</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cho</a:t>
            </a:r>
            <a:r>
              <a:rPr lang="en-US" sz="2400" b="1" dirty="0" smtClean="0">
                <a:latin typeface="Times New Roman" panose="02020603050405020304" pitchFamily="18" charset="0"/>
              </a:rPr>
              <a:t> HSSV – ĐT 028.38119874</a:t>
            </a:r>
            <a:endParaRPr lang="en-US" sz="2400" b="1" dirty="0">
              <a:latin typeface="Times New Roman" panose="02020603050405020304" pitchFamily="18" charset="0"/>
            </a:endParaRPr>
          </a:p>
          <a:p>
            <a:pPr marL="34290" indent="0" algn="just">
              <a:buNone/>
            </a:pPr>
            <a:r>
              <a:rPr lang="en-US" sz="2400" dirty="0" err="1" smtClean="0">
                <a:latin typeface="Times New Roman" panose="02020603050405020304" pitchFamily="18" charset="0"/>
              </a:rPr>
              <a:t>Khi</a:t>
            </a:r>
            <a:r>
              <a:rPr lang="en-US" sz="2400" dirty="0" smtClean="0">
                <a:latin typeface="Times New Roman" panose="02020603050405020304" pitchFamily="18" charset="0"/>
              </a:rPr>
              <a:t> </a:t>
            </a:r>
            <a:r>
              <a:rPr lang="en-US" sz="2400" dirty="0" err="1" smtClean="0">
                <a:latin typeface="Times New Roman" panose="02020603050405020304" pitchFamily="18" charset="0"/>
              </a:rPr>
              <a:t>hoàn</a:t>
            </a:r>
            <a:r>
              <a:rPr lang="en-US" sz="2400" dirty="0" smtClean="0">
                <a:latin typeface="Times New Roman" panose="02020603050405020304" pitchFamily="18" charset="0"/>
              </a:rPr>
              <a:t> </a:t>
            </a:r>
            <a:r>
              <a:rPr lang="en-US" sz="2400" dirty="0" err="1" smtClean="0">
                <a:latin typeface="Times New Roman" panose="02020603050405020304" pitchFamily="18" charset="0"/>
              </a:rPr>
              <a:t>tất</a:t>
            </a:r>
            <a:r>
              <a:rPr lang="en-US" sz="2400" dirty="0" smtClean="0">
                <a:latin typeface="Times New Roman" panose="02020603050405020304" pitchFamily="18" charset="0"/>
              </a:rPr>
              <a:t> </a:t>
            </a:r>
            <a:r>
              <a:rPr lang="en-US" sz="2400" dirty="0" err="1" smtClean="0">
                <a:latin typeface="Times New Roman" panose="02020603050405020304" pitchFamily="18" charset="0"/>
              </a:rPr>
              <a:t>từng</a:t>
            </a:r>
            <a:r>
              <a:rPr lang="en-US" sz="2400" dirty="0" smtClean="0">
                <a:latin typeface="Times New Roman" panose="02020603050405020304" pitchFamily="18" charset="0"/>
              </a:rPr>
              <a:t> </a:t>
            </a:r>
            <a:r>
              <a:rPr lang="en-US" sz="2400" dirty="0" err="1" smtClean="0">
                <a:latin typeface="Times New Roman" panose="02020603050405020304" pitchFamily="18" charset="0"/>
              </a:rPr>
              <a:t>năm</a:t>
            </a:r>
            <a:r>
              <a:rPr lang="en-US" sz="2400" dirty="0" smtClean="0">
                <a:latin typeface="Times New Roman" panose="02020603050405020304" pitchFamily="18" charset="0"/>
              </a:rPr>
              <a:t> </a:t>
            </a:r>
            <a:r>
              <a:rPr lang="en-US" sz="2400" dirty="0" err="1" smtClean="0">
                <a:latin typeface="Times New Roman" panose="02020603050405020304" pitchFamily="18" charset="0"/>
              </a:rPr>
              <a:t>học</a:t>
            </a:r>
            <a:r>
              <a:rPr lang="en-US" sz="2400" dirty="0" smtClean="0">
                <a:latin typeface="Times New Roman" panose="02020603050405020304" pitchFamily="18" charset="0"/>
              </a:rPr>
              <a:t>, </a:t>
            </a:r>
            <a:r>
              <a:rPr lang="en-US" sz="2400" dirty="0" err="1" smtClean="0">
                <a:latin typeface="Times New Roman" panose="02020603050405020304" pitchFamily="18" charset="0"/>
              </a:rPr>
              <a:t>nhà</a:t>
            </a:r>
            <a:r>
              <a:rPr lang="en-US" sz="2400" dirty="0" smtClean="0">
                <a:latin typeface="Times New Roman" panose="02020603050405020304" pitchFamily="18" charset="0"/>
              </a:rPr>
              <a:t> </a:t>
            </a:r>
            <a:r>
              <a:rPr lang="en-US" sz="2400" dirty="0" err="1" smtClean="0">
                <a:latin typeface="Times New Roman" panose="02020603050405020304" pitchFamily="18" charset="0"/>
              </a:rPr>
              <a:t>trường</a:t>
            </a:r>
            <a:r>
              <a:rPr lang="en-US" sz="2400" dirty="0" smtClean="0">
                <a:latin typeface="Times New Roman" panose="02020603050405020304" pitchFamily="18" charset="0"/>
              </a:rPr>
              <a:t> </a:t>
            </a:r>
            <a:r>
              <a:rPr lang="en-US" sz="2400" dirty="0" err="1" smtClean="0">
                <a:latin typeface="Times New Roman" panose="02020603050405020304" pitchFamily="18" charset="0"/>
              </a:rPr>
              <a:t>sẽ</a:t>
            </a:r>
            <a:r>
              <a:rPr lang="en-US" sz="2400" dirty="0" smtClean="0">
                <a:latin typeface="Times New Roman" panose="02020603050405020304" pitchFamily="18" charset="0"/>
              </a:rPr>
              <a:t> </a:t>
            </a:r>
            <a:r>
              <a:rPr lang="en-US" sz="2400" dirty="0" err="1" smtClean="0">
                <a:latin typeface="Times New Roman" panose="02020603050405020304" pitchFamily="18" charset="0"/>
              </a:rPr>
              <a:t>thông</a:t>
            </a:r>
            <a:r>
              <a:rPr lang="en-US" sz="2400" dirty="0" smtClean="0">
                <a:latin typeface="Times New Roman" panose="02020603050405020304" pitchFamily="18" charset="0"/>
              </a:rPr>
              <a:t> </a:t>
            </a:r>
            <a:r>
              <a:rPr lang="en-US" sz="2400" dirty="0" err="1" smtClean="0">
                <a:latin typeface="Times New Roman" panose="02020603050405020304" pitchFamily="18" charset="0"/>
              </a:rPr>
              <a:t>báo</a:t>
            </a:r>
            <a:r>
              <a:rPr lang="en-US" sz="2400" dirty="0" smtClean="0">
                <a:latin typeface="Times New Roman" panose="02020603050405020304" pitchFamily="18" charset="0"/>
              </a:rPr>
              <a:t> </a:t>
            </a:r>
            <a:r>
              <a:rPr lang="en-US" sz="2400" dirty="0" err="1" smtClean="0">
                <a:latin typeface="Times New Roman" panose="02020603050405020304" pitchFamily="18" charset="0"/>
              </a:rPr>
              <a:t>hoàn</a:t>
            </a:r>
            <a:r>
              <a:rPr lang="en-US" sz="2400" dirty="0" smtClean="0">
                <a:latin typeface="Times New Roman" panose="02020603050405020304" pitchFamily="18" charset="0"/>
              </a:rPr>
              <a:t> </a:t>
            </a:r>
            <a:r>
              <a:rPr lang="en-US" sz="2400" dirty="0" err="1" smtClean="0">
                <a:latin typeface="Times New Roman" panose="02020603050405020304" pitchFamily="18" charset="0"/>
              </a:rPr>
              <a:t>trả</a:t>
            </a:r>
            <a:r>
              <a:rPr lang="en-US" sz="2400" dirty="0" smtClean="0">
                <a:latin typeface="Times New Roman" panose="02020603050405020304" pitchFamily="18" charset="0"/>
              </a:rPr>
              <a:t> </a:t>
            </a:r>
            <a:r>
              <a:rPr lang="en-US" sz="2400" dirty="0" err="1" smtClean="0">
                <a:latin typeface="Times New Roman" panose="02020603050405020304" pitchFamily="18" charset="0"/>
              </a:rPr>
              <a:t>khi</a:t>
            </a:r>
            <a:r>
              <a:rPr lang="en-US" sz="2400" dirty="0" smtClean="0">
                <a:latin typeface="Times New Roman" panose="02020603050405020304" pitchFamily="18" charset="0"/>
              </a:rPr>
              <a:t> </a:t>
            </a:r>
            <a:r>
              <a:rPr lang="en-US" sz="2400" dirty="0" err="1" smtClean="0">
                <a:latin typeface="Times New Roman" panose="02020603050405020304" pitchFamily="18" charset="0"/>
              </a:rPr>
              <a:t>nhận</a:t>
            </a:r>
            <a:r>
              <a:rPr lang="en-US" sz="2400" dirty="0" smtClean="0">
                <a:latin typeface="Times New Roman" panose="02020603050405020304" pitchFamily="18" charset="0"/>
              </a:rPr>
              <a:t> </a:t>
            </a:r>
            <a:r>
              <a:rPr lang="en-US" sz="2400" dirty="0" err="1" smtClean="0">
                <a:latin typeface="Times New Roman" panose="02020603050405020304" pitchFamily="18" charset="0"/>
              </a:rPr>
              <a:t>được</a:t>
            </a:r>
            <a:r>
              <a:rPr lang="en-US" sz="2400" dirty="0" smtClean="0">
                <a:latin typeface="Times New Roman" panose="02020603050405020304" pitchFamily="18" charset="0"/>
              </a:rPr>
              <a:t> </a:t>
            </a:r>
            <a:r>
              <a:rPr lang="en-US" sz="2400" dirty="0" err="1" smtClean="0">
                <a:latin typeface="Times New Roman" panose="02020603050405020304" pitchFamily="18" charset="0"/>
              </a:rPr>
              <a:t>kinh</a:t>
            </a:r>
            <a:r>
              <a:rPr lang="en-US" sz="2400" dirty="0" smtClean="0">
                <a:latin typeface="Times New Roman" panose="02020603050405020304" pitchFamily="18" charset="0"/>
              </a:rPr>
              <a:t> </a:t>
            </a:r>
            <a:r>
              <a:rPr lang="en-US" sz="2400" dirty="0" err="1" smtClean="0">
                <a:latin typeface="Times New Roman" panose="02020603050405020304" pitchFamily="18" charset="0"/>
              </a:rPr>
              <a:t>phí</a:t>
            </a:r>
            <a:r>
              <a:rPr lang="en-US" sz="2400" dirty="0" smtClean="0">
                <a:latin typeface="Times New Roman" panose="02020603050405020304" pitchFamily="18" charset="0"/>
              </a:rPr>
              <a:t> do </a:t>
            </a:r>
            <a:r>
              <a:rPr lang="en-US" sz="2400" dirty="0" err="1" smtClean="0">
                <a:latin typeface="Times New Roman" panose="02020603050405020304" pitchFamily="18" charset="0"/>
              </a:rPr>
              <a:t>Sở</a:t>
            </a:r>
            <a:r>
              <a:rPr lang="en-US" sz="2400" dirty="0" smtClean="0">
                <a:latin typeface="Times New Roman" panose="02020603050405020304" pitchFamily="18" charset="0"/>
              </a:rPr>
              <a:t> GDĐT </a:t>
            </a:r>
            <a:r>
              <a:rPr lang="en-US" sz="2400" dirty="0" err="1" smtClean="0">
                <a:latin typeface="Times New Roman" panose="02020603050405020304" pitchFamily="18" charset="0"/>
              </a:rPr>
              <a:t>cấp</a:t>
            </a:r>
            <a:endParaRPr lang="en-US" sz="2400" dirty="0">
              <a:latin typeface="Times New Roman" panose="02020603050405020304" pitchFamily="18" charset="0"/>
            </a:endParaRPr>
          </a:p>
          <a:p>
            <a:pPr marL="34290" indent="0" algn="just">
              <a:buNone/>
            </a:pPr>
            <a:r>
              <a:rPr lang="en-US" sz="2400" b="1" dirty="0" smtClean="0">
                <a:latin typeface="Times New Roman" panose="02020603050405020304" pitchFamily="18" charset="0"/>
              </a:rPr>
              <a:t>3. </a:t>
            </a:r>
            <a:r>
              <a:rPr lang="en-US" sz="2400" b="1" dirty="0" err="1" smtClean="0">
                <a:latin typeface="Times New Roman" panose="02020603050405020304" pitchFamily="18" charset="0"/>
              </a:rPr>
              <a:t>Nhận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tiền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bảo</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hiểm</a:t>
            </a:r>
            <a:r>
              <a:rPr lang="en-US" sz="2400" b="1" dirty="0" smtClean="0">
                <a:latin typeface="Times New Roman" panose="02020603050405020304" pitchFamily="18" charset="0"/>
              </a:rPr>
              <a:t> tai </a:t>
            </a:r>
            <a:r>
              <a:rPr lang="en-US" sz="2400" b="1" dirty="0" err="1" smtClean="0">
                <a:latin typeface="Times New Roman" panose="02020603050405020304" pitchFamily="18" charset="0"/>
              </a:rPr>
              <a:t>nạn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của</a:t>
            </a:r>
            <a:r>
              <a:rPr lang="en-US" sz="2400" b="1" dirty="0" smtClean="0">
                <a:latin typeface="Times New Roman" panose="02020603050405020304" pitchFamily="18" charset="0"/>
              </a:rPr>
              <a:t> HSSV - </a:t>
            </a:r>
            <a:r>
              <a:rPr lang="en-US" sz="2400" b="1" dirty="0">
                <a:latin typeface="Times New Roman" panose="02020603050405020304" pitchFamily="18" charset="0"/>
              </a:rPr>
              <a:t>ĐT </a:t>
            </a:r>
            <a:r>
              <a:rPr lang="en-US" sz="2400" b="1" dirty="0" smtClean="0">
                <a:latin typeface="Times New Roman" panose="02020603050405020304" pitchFamily="18" charset="0"/>
              </a:rPr>
              <a:t>028.38119874</a:t>
            </a:r>
          </a:p>
          <a:p>
            <a:pPr marL="34290" indent="0" algn="just">
              <a:buNone/>
            </a:pPr>
            <a:r>
              <a:rPr lang="en-US" sz="2400" dirty="0" err="1" smtClean="0">
                <a:latin typeface="Times New Roman" panose="02020603050405020304" pitchFamily="18" charset="0"/>
              </a:rPr>
              <a:t>Trong</a:t>
            </a:r>
            <a:r>
              <a:rPr lang="en-US" sz="2400" dirty="0" smtClean="0">
                <a:latin typeface="Times New Roman" panose="02020603050405020304" pitchFamily="18" charset="0"/>
              </a:rPr>
              <a:t> </a:t>
            </a:r>
            <a:r>
              <a:rPr lang="en-US" sz="2400" dirty="0" err="1" smtClean="0">
                <a:latin typeface="Times New Roman" panose="02020603050405020304" pitchFamily="18" charset="0"/>
              </a:rPr>
              <a:t>thời</a:t>
            </a:r>
            <a:r>
              <a:rPr lang="en-US" sz="2400" dirty="0" smtClean="0">
                <a:latin typeface="Times New Roman" panose="02020603050405020304" pitchFamily="18" charset="0"/>
              </a:rPr>
              <a:t> </a:t>
            </a:r>
            <a:r>
              <a:rPr lang="en-US" sz="2400" dirty="0" err="1" smtClean="0">
                <a:latin typeface="Times New Roman" panose="02020603050405020304" pitchFamily="18" charset="0"/>
              </a:rPr>
              <a:t>hạn</a:t>
            </a:r>
            <a:r>
              <a:rPr lang="en-US" sz="2400" dirty="0" smtClean="0">
                <a:latin typeface="Times New Roman" panose="02020603050405020304" pitchFamily="18" charset="0"/>
              </a:rPr>
              <a:t> 30 </a:t>
            </a:r>
            <a:r>
              <a:rPr lang="en-US" sz="2400" dirty="0" err="1" smtClean="0">
                <a:latin typeface="Times New Roman" panose="02020603050405020304" pitchFamily="18" charset="0"/>
              </a:rPr>
              <a:t>ngày</a:t>
            </a:r>
            <a:r>
              <a:rPr lang="en-US" sz="2400" dirty="0" smtClean="0">
                <a:latin typeface="Times New Roman" panose="02020603050405020304" pitchFamily="18" charset="0"/>
              </a:rPr>
              <a:t> </a:t>
            </a:r>
            <a:r>
              <a:rPr lang="en-US" sz="2400" dirty="0" err="1" smtClean="0">
                <a:latin typeface="Times New Roman" panose="02020603050405020304" pitchFamily="18" charset="0"/>
              </a:rPr>
              <a:t>kể</a:t>
            </a:r>
            <a:r>
              <a:rPr lang="en-US" sz="2400" dirty="0" smtClean="0">
                <a:latin typeface="Times New Roman" panose="02020603050405020304" pitchFamily="18" charset="0"/>
              </a:rPr>
              <a:t> </a:t>
            </a:r>
            <a:r>
              <a:rPr lang="en-US" sz="2400" dirty="0" err="1" smtClean="0">
                <a:latin typeface="Times New Roman" panose="02020603050405020304" pitchFamily="18" charset="0"/>
              </a:rPr>
              <a:t>từ</a:t>
            </a:r>
            <a:r>
              <a:rPr lang="en-US" sz="2400" dirty="0" smtClean="0">
                <a:latin typeface="Times New Roman" panose="02020603050405020304" pitchFamily="18" charset="0"/>
              </a:rPr>
              <a:t> </a:t>
            </a:r>
            <a:r>
              <a:rPr lang="en-US" sz="2400" dirty="0" err="1" smtClean="0">
                <a:latin typeface="Times New Roman" panose="02020603050405020304" pitchFamily="18" charset="0"/>
              </a:rPr>
              <a:t>ngày</a:t>
            </a:r>
            <a:r>
              <a:rPr lang="en-US" sz="2400" dirty="0" smtClean="0">
                <a:latin typeface="Times New Roman" panose="02020603050405020304" pitchFamily="18" charset="0"/>
              </a:rPr>
              <a:t> </a:t>
            </a:r>
            <a:r>
              <a:rPr lang="en-US" sz="2400" dirty="0" err="1" smtClean="0">
                <a:latin typeface="Times New Roman" panose="02020603050405020304" pitchFamily="18" charset="0"/>
              </a:rPr>
              <a:t>xảy</a:t>
            </a:r>
            <a:r>
              <a:rPr lang="en-US" sz="2400" dirty="0" smtClean="0">
                <a:latin typeface="Times New Roman" panose="02020603050405020304" pitchFamily="18" charset="0"/>
              </a:rPr>
              <a:t> </a:t>
            </a:r>
            <a:r>
              <a:rPr lang="en-US" sz="2400" dirty="0" err="1" smtClean="0">
                <a:latin typeface="Times New Roman" panose="02020603050405020304" pitchFamily="18" charset="0"/>
              </a:rPr>
              <a:t>ra</a:t>
            </a:r>
            <a:r>
              <a:rPr lang="en-US" sz="2400" dirty="0">
                <a:latin typeface="Times New Roman" panose="02020603050405020304" pitchFamily="18" charset="0"/>
              </a:rPr>
              <a:t> </a:t>
            </a:r>
            <a:r>
              <a:rPr lang="en-US" sz="2400" dirty="0" err="1" smtClean="0">
                <a:latin typeface="Times New Roman" panose="02020603050405020304" pitchFamily="18" charset="0"/>
              </a:rPr>
              <a:t>sự</a:t>
            </a:r>
            <a:r>
              <a:rPr lang="en-US" sz="2400" dirty="0" smtClean="0">
                <a:latin typeface="Times New Roman" panose="02020603050405020304" pitchFamily="18" charset="0"/>
              </a:rPr>
              <a:t> </a:t>
            </a:r>
            <a:r>
              <a:rPr lang="en-US" sz="2400" dirty="0" err="1" smtClean="0">
                <a:latin typeface="Times New Roman" panose="02020603050405020304" pitchFamily="18" charset="0"/>
              </a:rPr>
              <a:t>kiện</a:t>
            </a:r>
            <a:r>
              <a:rPr lang="en-US" sz="2400" dirty="0" smtClean="0">
                <a:latin typeface="Times New Roman" panose="02020603050405020304" pitchFamily="18" charset="0"/>
              </a:rPr>
              <a:t> </a:t>
            </a:r>
            <a:r>
              <a:rPr lang="en-US" sz="2400" dirty="0" err="1" smtClean="0">
                <a:latin typeface="Times New Roman" panose="02020603050405020304" pitchFamily="18" charset="0"/>
              </a:rPr>
              <a:t>bảo</a:t>
            </a:r>
            <a:r>
              <a:rPr lang="en-US" sz="2400" dirty="0" smtClean="0">
                <a:latin typeface="Times New Roman" panose="02020603050405020304" pitchFamily="18" charset="0"/>
              </a:rPr>
              <a:t> </a:t>
            </a:r>
            <a:r>
              <a:rPr lang="en-US" sz="2400" dirty="0" err="1" smtClean="0">
                <a:latin typeface="Times New Roman" panose="02020603050405020304" pitchFamily="18" charset="0"/>
              </a:rPr>
              <a:t>hiểm</a:t>
            </a:r>
            <a:r>
              <a:rPr lang="en-US" sz="2400" dirty="0" smtClean="0">
                <a:latin typeface="Times New Roman" panose="02020603050405020304" pitchFamily="18" charset="0"/>
              </a:rPr>
              <a:t> </a:t>
            </a:r>
            <a:r>
              <a:rPr lang="en-US" sz="2400" dirty="0" err="1" smtClean="0">
                <a:latin typeface="Times New Roman" panose="02020603050405020304" pitchFamily="18" charset="0"/>
              </a:rPr>
              <a:t>phải</a:t>
            </a:r>
            <a:r>
              <a:rPr lang="en-US" sz="2400" dirty="0" smtClean="0">
                <a:latin typeface="Times New Roman" panose="02020603050405020304" pitchFamily="18" charset="0"/>
              </a:rPr>
              <a:t> </a:t>
            </a:r>
            <a:r>
              <a:rPr lang="en-US" sz="2400" dirty="0" err="1" smtClean="0">
                <a:latin typeface="Times New Roman" panose="02020603050405020304" pitchFamily="18" charset="0"/>
              </a:rPr>
              <a:t>làm</a:t>
            </a:r>
            <a:r>
              <a:rPr lang="en-US" sz="2400" dirty="0" smtClean="0">
                <a:latin typeface="Times New Roman" panose="02020603050405020304" pitchFamily="18" charset="0"/>
              </a:rPr>
              <a:t> </a:t>
            </a:r>
            <a:r>
              <a:rPr lang="en-US" sz="2400" dirty="0" err="1" smtClean="0">
                <a:latin typeface="Times New Roman" panose="02020603050405020304" pitchFamily="18" charset="0"/>
              </a:rPr>
              <a:t>thủ</a:t>
            </a:r>
            <a:r>
              <a:rPr lang="en-US" sz="2400" dirty="0" smtClean="0">
                <a:latin typeface="Times New Roman" panose="02020603050405020304" pitchFamily="18" charset="0"/>
              </a:rPr>
              <a:t> </a:t>
            </a:r>
            <a:r>
              <a:rPr lang="en-US" sz="2400" dirty="0" err="1" smtClean="0">
                <a:latin typeface="Times New Roman" panose="02020603050405020304" pitchFamily="18" charset="0"/>
              </a:rPr>
              <a:t>tục</a:t>
            </a:r>
            <a:r>
              <a:rPr lang="en-US" sz="2400" dirty="0" smtClean="0">
                <a:latin typeface="Times New Roman" panose="02020603050405020304" pitchFamily="18" charset="0"/>
              </a:rPr>
              <a:t> </a:t>
            </a:r>
            <a:r>
              <a:rPr lang="en-US" sz="2400" dirty="0" err="1" smtClean="0">
                <a:latin typeface="Times New Roman" panose="02020603050405020304" pitchFamily="18" charset="0"/>
              </a:rPr>
              <a:t>yêu</a:t>
            </a:r>
            <a:r>
              <a:rPr lang="en-US" sz="2400" dirty="0" smtClean="0">
                <a:latin typeface="Times New Roman" panose="02020603050405020304" pitchFamily="18" charset="0"/>
              </a:rPr>
              <a:t> </a:t>
            </a:r>
            <a:r>
              <a:rPr lang="en-US" sz="2400" dirty="0" err="1" smtClean="0">
                <a:latin typeface="Times New Roman" panose="02020603050405020304" pitchFamily="18" charset="0"/>
              </a:rPr>
              <a:t>cầu</a:t>
            </a:r>
            <a:r>
              <a:rPr lang="en-US" sz="2400" dirty="0" smtClean="0">
                <a:latin typeface="Times New Roman" panose="02020603050405020304" pitchFamily="18" charset="0"/>
              </a:rPr>
              <a:t> </a:t>
            </a:r>
            <a:r>
              <a:rPr lang="en-US" sz="2400" dirty="0" err="1" smtClean="0">
                <a:latin typeface="Times New Roman" panose="02020603050405020304" pitchFamily="18" charset="0"/>
              </a:rPr>
              <a:t>trả</a:t>
            </a:r>
            <a:r>
              <a:rPr lang="en-US" sz="2400" dirty="0" smtClean="0">
                <a:latin typeface="Times New Roman" panose="02020603050405020304" pitchFamily="18" charset="0"/>
              </a:rPr>
              <a:t> </a:t>
            </a:r>
            <a:r>
              <a:rPr lang="en-US" sz="2400" dirty="0" err="1" smtClean="0">
                <a:latin typeface="Times New Roman" panose="02020603050405020304" pitchFamily="18" charset="0"/>
              </a:rPr>
              <a:t>tiền</a:t>
            </a:r>
            <a:r>
              <a:rPr lang="en-US" sz="2400" dirty="0" smtClean="0">
                <a:latin typeface="Times New Roman" panose="02020603050405020304" pitchFamily="18" charset="0"/>
              </a:rPr>
              <a:t> BHTN (</a:t>
            </a:r>
            <a:r>
              <a:rPr lang="en-US" sz="2400" dirty="0" err="1" smtClean="0">
                <a:latin typeface="Times New Roman" panose="02020603050405020304" pitchFamily="18" charset="0"/>
              </a:rPr>
              <a:t>liên</a:t>
            </a:r>
            <a:r>
              <a:rPr lang="en-US" sz="2400" dirty="0" smtClean="0">
                <a:latin typeface="Times New Roman" panose="02020603050405020304" pitchFamily="18" charset="0"/>
              </a:rPr>
              <a:t> </a:t>
            </a:r>
            <a:r>
              <a:rPr lang="en-US" sz="2400" dirty="0" err="1" smtClean="0">
                <a:latin typeface="Times New Roman" panose="02020603050405020304" pitchFamily="18" charset="0"/>
              </a:rPr>
              <a:t>hệ</a:t>
            </a:r>
            <a:r>
              <a:rPr lang="en-US" sz="2400" dirty="0" smtClean="0">
                <a:latin typeface="Times New Roman" panose="02020603050405020304" pitchFamily="18" charset="0"/>
              </a:rPr>
              <a:t> </a:t>
            </a:r>
            <a:r>
              <a:rPr lang="en-US" sz="2400" dirty="0" err="1" smtClean="0">
                <a:latin typeface="Times New Roman" panose="02020603050405020304" pitchFamily="18" charset="0"/>
              </a:rPr>
              <a:t>phòng</a:t>
            </a:r>
            <a:r>
              <a:rPr lang="en-US" sz="2400" dirty="0" smtClean="0">
                <a:latin typeface="Times New Roman" panose="02020603050405020304" pitchFamily="18" charset="0"/>
              </a:rPr>
              <a:t> KH-TC)</a:t>
            </a:r>
          </a:p>
          <a:p>
            <a:pPr marL="34290" indent="0" algn="just">
              <a:buNone/>
            </a:pPr>
            <a:r>
              <a:rPr lang="en-US" sz="2400" b="1" dirty="0" smtClean="0">
                <a:latin typeface="Times New Roman" panose="02020603050405020304" pitchFamily="18" charset="0"/>
              </a:rPr>
              <a:t>4. </a:t>
            </a:r>
            <a:r>
              <a:rPr lang="en-US" sz="2400" b="1" dirty="0" err="1" smtClean="0">
                <a:latin typeface="Times New Roman" panose="02020603050405020304" pitchFamily="18" charset="0"/>
              </a:rPr>
              <a:t>Vấn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đề</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phát</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thẻ</a:t>
            </a:r>
            <a:r>
              <a:rPr lang="en-US" sz="2400" b="1" dirty="0" smtClean="0">
                <a:latin typeface="Times New Roman" panose="02020603050405020304" pitchFamily="18" charset="0"/>
              </a:rPr>
              <a:t> BHYT </a:t>
            </a:r>
            <a:r>
              <a:rPr lang="en-US" sz="2400" b="1" dirty="0" err="1" smtClean="0">
                <a:latin typeface="Times New Roman" panose="02020603050405020304" pitchFamily="18" charset="0"/>
              </a:rPr>
              <a:t>cho</a:t>
            </a:r>
            <a:r>
              <a:rPr lang="en-US" sz="2400" b="1" dirty="0" smtClean="0">
                <a:latin typeface="Times New Roman" panose="02020603050405020304" pitchFamily="18" charset="0"/>
              </a:rPr>
              <a:t> HSSV – ĐT </a:t>
            </a:r>
            <a:r>
              <a:rPr lang="en-US" sz="2400" b="1" dirty="0">
                <a:latin typeface="Times New Roman" panose="02020603050405020304" pitchFamily="18" charset="0"/>
              </a:rPr>
              <a:t>028.3811 </a:t>
            </a:r>
            <a:r>
              <a:rPr lang="en-US" sz="2400" b="1" dirty="0">
                <a:latin typeface="Times New Roman" panose="02020603050405020304" pitchFamily="18" charset="0"/>
              </a:rPr>
              <a:t>0775 -103</a:t>
            </a:r>
            <a:endParaRPr lang="en-US" sz="2400" b="1" dirty="0">
              <a:latin typeface="Times New Roman" panose="02020603050405020304" pitchFamily="18" charset="0"/>
            </a:endParaRPr>
          </a:p>
          <a:p>
            <a:pPr marL="34290" indent="0" algn="just">
              <a:buNone/>
            </a:pPr>
            <a:r>
              <a:rPr lang="en-US" sz="2400" dirty="0" err="1" smtClean="0">
                <a:latin typeface="Times New Roman" panose="02020603050405020304" pitchFamily="18" charset="0"/>
              </a:rPr>
              <a:t>Đã</a:t>
            </a:r>
            <a:r>
              <a:rPr lang="en-US" sz="2400" dirty="0" smtClean="0">
                <a:latin typeface="Times New Roman" panose="02020603050405020304" pitchFamily="18" charset="0"/>
              </a:rPr>
              <a:t> </a:t>
            </a:r>
            <a:r>
              <a:rPr lang="en-US" sz="2400" dirty="0" err="1" smtClean="0">
                <a:latin typeface="Times New Roman" panose="02020603050405020304" pitchFamily="18" charset="0"/>
              </a:rPr>
              <a:t>phát</a:t>
            </a:r>
            <a:r>
              <a:rPr lang="en-US" sz="2400" dirty="0" smtClean="0">
                <a:latin typeface="Times New Roman" panose="02020603050405020304" pitchFamily="18" charset="0"/>
              </a:rPr>
              <a:t> </a:t>
            </a:r>
            <a:r>
              <a:rPr lang="en-US" sz="2400" dirty="0" err="1" smtClean="0">
                <a:latin typeface="Times New Roman" panose="02020603050405020304" pitchFamily="18" charset="0"/>
              </a:rPr>
              <a:t>thẻ</a:t>
            </a:r>
            <a:r>
              <a:rPr lang="en-US" sz="2400" dirty="0" smtClean="0">
                <a:latin typeface="Times New Roman" panose="02020603050405020304" pitchFamily="18" charset="0"/>
              </a:rPr>
              <a:t> BHYT </a:t>
            </a:r>
            <a:r>
              <a:rPr lang="en-US" sz="2400" dirty="0" err="1" smtClean="0">
                <a:latin typeface="Times New Roman" panose="02020603050405020304" pitchFamily="18" charset="0"/>
              </a:rPr>
              <a:t>cho</a:t>
            </a:r>
            <a:r>
              <a:rPr lang="en-US" sz="2400" dirty="0" smtClean="0">
                <a:latin typeface="Times New Roman" panose="02020603050405020304" pitchFamily="18" charset="0"/>
              </a:rPr>
              <a:t> HSSV, </a:t>
            </a:r>
            <a:r>
              <a:rPr lang="en-US" sz="2400" dirty="0" err="1" smtClean="0">
                <a:latin typeface="Times New Roman" panose="02020603050405020304" pitchFamily="18" charset="0"/>
              </a:rPr>
              <a:t>nếu</a:t>
            </a:r>
            <a:r>
              <a:rPr lang="en-US" sz="2400" dirty="0" smtClean="0">
                <a:latin typeface="Times New Roman" panose="02020603050405020304" pitchFamily="18" charset="0"/>
              </a:rPr>
              <a:t> </a:t>
            </a:r>
            <a:r>
              <a:rPr lang="en-US" sz="2400" dirty="0" err="1" smtClean="0">
                <a:latin typeface="Times New Roman" panose="02020603050405020304" pitchFamily="18" charset="0"/>
              </a:rPr>
              <a:t>thất</a:t>
            </a:r>
            <a:r>
              <a:rPr lang="en-US" sz="2400" dirty="0" smtClean="0">
                <a:latin typeface="Times New Roman" panose="02020603050405020304" pitchFamily="18" charset="0"/>
              </a:rPr>
              <a:t> </a:t>
            </a:r>
            <a:r>
              <a:rPr lang="en-US" sz="2400" dirty="0" err="1" smtClean="0">
                <a:latin typeface="Times New Roman" panose="02020603050405020304" pitchFamily="18" charset="0"/>
              </a:rPr>
              <a:t>lạc</a:t>
            </a:r>
            <a:r>
              <a:rPr lang="en-US" sz="2400" dirty="0" smtClean="0">
                <a:latin typeface="Times New Roman" panose="02020603050405020304" pitchFamily="18" charset="0"/>
              </a:rPr>
              <a:t> </a:t>
            </a:r>
            <a:r>
              <a:rPr lang="en-US" sz="2400" dirty="0" err="1" smtClean="0">
                <a:latin typeface="Times New Roman" panose="02020603050405020304" pitchFamily="18" charset="0"/>
              </a:rPr>
              <a:t>liện</a:t>
            </a:r>
            <a:r>
              <a:rPr lang="en-US" sz="2400" dirty="0" smtClean="0">
                <a:latin typeface="Times New Roman" panose="02020603050405020304" pitchFamily="18" charset="0"/>
              </a:rPr>
              <a:t> </a:t>
            </a:r>
            <a:r>
              <a:rPr lang="en-US" sz="2400" dirty="0" err="1" smtClean="0">
                <a:latin typeface="Times New Roman" panose="02020603050405020304" pitchFamily="18" charset="0"/>
              </a:rPr>
              <a:t>hệ</a:t>
            </a:r>
            <a:r>
              <a:rPr lang="en-US" sz="2400" dirty="0" smtClean="0">
                <a:latin typeface="Times New Roman" panose="02020603050405020304" pitchFamily="18" charset="0"/>
              </a:rPr>
              <a:t> </a:t>
            </a:r>
            <a:r>
              <a:rPr lang="en-US" sz="2400" dirty="0" err="1" smtClean="0">
                <a:latin typeface="Times New Roman" panose="02020603050405020304" pitchFamily="18" charset="0"/>
              </a:rPr>
              <a:t>trung</a:t>
            </a:r>
            <a:r>
              <a:rPr lang="en-US" sz="2400" dirty="0" smtClean="0">
                <a:latin typeface="Times New Roman" panose="02020603050405020304" pitchFamily="18" charset="0"/>
              </a:rPr>
              <a:t> </a:t>
            </a:r>
            <a:r>
              <a:rPr lang="en-US" sz="2400" dirty="0" err="1" smtClean="0">
                <a:latin typeface="Times New Roman" panose="02020603050405020304" pitchFamily="18" charset="0"/>
              </a:rPr>
              <a:t>tâm</a:t>
            </a:r>
            <a:r>
              <a:rPr lang="en-US" sz="2400" dirty="0" smtClean="0">
                <a:latin typeface="Times New Roman" panose="02020603050405020304" pitchFamily="18" charset="0"/>
              </a:rPr>
              <a:t> Y </a:t>
            </a:r>
            <a:r>
              <a:rPr lang="en-US" sz="2400" dirty="0" err="1" smtClean="0">
                <a:latin typeface="Times New Roman" panose="02020603050405020304" pitchFamily="18" charset="0"/>
              </a:rPr>
              <a:t>tế</a:t>
            </a:r>
            <a:r>
              <a:rPr lang="en-US" sz="2400" dirty="0" smtClean="0">
                <a:latin typeface="Times New Roman" panose="02020603050405020304" pitchFamily="18" charset="0"/>
              </a:rPr>
              <a:t> </a:t>
            </a:r>
            <a:r>
              <a:rPr lang="en-US" sz="2400" dirty="0" err="1" smtClean="0">
                <a:latin typeface="Times New Roman" panose="02020603050405020304" pitchFamily="18" charset="0"/>
              </a:rPr>
              <a:t>để</a:t>
            </a:r>
            <a:r>
              <a:rPr lang="en-US" sz="2400" dirty="0" smtClean="0">
                <a:latin typeface="Times New Roman" panose="02020603050405020304" pitchFamily="18" charset="0"/>
              </a:rPr>
              <a:t> </a:t>
            </a:r>
            <a:r>
              <a:rPr lang="en-US" sz="2400" dirty="0" err="1" smtClean="0">
                <a:latin typeface="Times New Roman" panose="02020603050405020304" pitchFamily="18" charset="0"/>
              </a:rPr>
              <a:t>làm</a:t>
            </a:r>
            <a:r>
              <a:rPr lang="en-US" sz="2400" dirty="0" smtClean="0">
                <a:latin typeface="Times New Roman" panose="02020603050405020304" pitchFamily="18" charset="0"/>
              </a:rPr>
              <a:t> </a:t>
            </a:r>
            <a:r>
              <a:rPr lang="en-US" sz="2400" dirty="0" err="1" smtClean="0">
                <a:latin typeface="Times New Roman" panose="02020603050405020304" pitchFamily="18" charset="0"/>
              </a:rPr>
              <a:t>thủ</a:t>
            </a:r>
            <a:r>
              <a:rPr lang="en-US" sz="2400" dirty="0" smtClean="0">
                <a:latin typeface="Times New Roman" panose="02020603050405020304" pitchFamily="18" charset="0"/>
              </a:rPr>
              <a:t> </a:t>
            </a:r>
            <a:r>
              <a:rPr lang="en-US" sz="2400" dirty="0" err="1" smtClean="0">
                <a:latin typeface="Times New Roman" panose="02020603050405020304" pitchFamily="18" charset="0"/>
              </a:rPr>
              <a:t>tục</a:t>
            </a:r>
            <a:r>
              <a:rPr lang="en-US" sz="2400" dirty="0" smtClean="0">
                <a:latin typeface="Times New Roman" panose="02020603050405020304" pitchFamily="18" charset="0"/>
              </a:rPr>
              <a:t> </a:t>
            </a:r>
            <a:r>
              <a:rPr lang="en-US" sz="2400" dirty="0" err="1" smtClean="0">
                <a:latin typeface="Times New Roman" panose="02020603050405020304" pitchFamily="18" charset="0"/>
              </a:rPr>
              <a:t>cấp</a:t>
            </a:r>
            <a:r>
              <a:rPr lang="en-US" sz="2400" dirty="0" smtClean="0">
                <a:latin typeface="Times New Roman" panose="02020603050405020304" pitchFamily="18" charset="0"/>
              </a:rPr>
              <a:t> </a:t>
            </a:r>
            <a:r>
              <a:rPr lang="en-US" sz="2400" dirty="0" err="1" smtClean="0">
                <a:latin typeface="Times New Roman" panose="02020603050405020304" pitchFamily="18" charset="0"/>
              </a:rPr>
              <a:t>lại</a:t>
            </a:r>
            <a:r>
              <a:rPr lang="en-US" sz="2400" dirty="0" smtClean="0">
                <a:latin typeface="Times New Roman" panose="02020603050405020304" pitchFamily="18" charset="0"/>
              </a:rPr>
              <a:t> </a:t>
            </a:r>
            <a:r>
              <a:rPr lang="en-US" sz="2400" dirty="0" err="1" smtClean="0">
                <a:latin typeface="Times New Roman" panose="02020603050405020304" pitchFamily="18" charset="0"/>
              </a:rPr>
              <a:t>thẻ</a:t>
            </a:r>
            <a:endParaRPr lang="en-US" sz="2400" dirty="0">
              <a:latin typeface="Times New Roman" panose="02020603050405020304" pitchFamily="18" charset="0"/>
            </a:endParaRPr>
          </a:p>
        </p:txBody>
      </p:sp>
    </p:spTree>
    <p:extLst>
      <p:ext uri="{BB962C8B-B14F-4D97-AF65-F5344CB8AC3E}">
        <p14:creationId xmlns:p14="http://schemas.microsoft.com/office/powerpoint/2010/main" val="2673268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5464" y="635431"/>
            <a:ext cx="8415580" cy="6044338"/>
          </a:xfrm>
        </p:spPr>
        <p:txBody>
          <a:bodyPr>
            <a:normAutofit/>
          </a:bodyPr>
          <a:lstStyle/>
          <a:p>
            <a:pPr marL="34290" indent="0" algn="just">
              <a:buNone/>
            </a:pPr>
            <a:r>
              <a:rPr lang="en-US" sz="2400" b="1" dirty="0" smtClean="0">
                <a:latin typeface="Times New Roman" panose="02020603050405020304" pitchFamily="18" charset="0"/>
              </a:rPr>
              <a:t>	IV. KẾT QUẢ HỌC TẬP, RÈN</a:t>
            </a:r>
          </a:p>
          <a:p>
            <a:pPr marL="34290" indent="0" algn="just">
              <a:buNone/>
            </a:pPr>
            <a:r>
              <a:rPr lang="en-US" sz="2400" b="1" dirty="0" smtClean="0">
                <a:latin typeface="Times New Roman" panose="02020603050405020304" pitchFamily="18" charset="0"/>
              </a:rPr>
              <a:t>	1. </a:t>
            </a:r>
            <a:r>
              <a:rPr lang="en-US" sz="2400" b="1" dirty="0" err="1" smtClean="0">
                <a:latin typeface="Times New Roman" panose="02020603050405020304" pitchFamily="18" charset="0"/>
              </a:rPr>
              <a:t>Kết</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quả</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học</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tập</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rèn</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luyện</a:t>
            </a:r>
            <a:r>
              <a:rPr lang="en-US" sz="2400" b="1" dirty="0" smtClean="0">
                <a:latin typeface="Times New Roman" panose="02020603050405020304" pitchFamily="18" charset="0"/>
              </a:rPr>
              <a:t> HK1/2018-2019</a:t>
            </a:r>
          </a:p>
          <a:p>
            <a:pPr marL="34290" indent="0" algn="just">
              <a:buNone/>
            </a:pPr>
            <a:endParaRPr lang="en-US" sz="2400" b="1" dirty="0" smtClean="0">
              <a:latin typeface="Times New Roman" panose="02020603050405020304" pitchFamily="18" charset="0"/>
            </a:endParaRPr>
          </a:p>
          <a:p>
            <a:pPr marL="34290" indent="0" algn="just">
              <a:buNone/>
            </a:pPr>
            <a:endParaRPr lang="en-US" sz="2400" b="1" dirty="0" smtClean="0">
              <a:latin typeface="Times New Roman" panose="02020603050405020304" pitchFamily="18" charset="0"/>
            </a:endParaRPr>
          </a:p>
          <a:p>
            <a:pPr marL="34290" indent="0" algn="just">
              <a:buNone/>
            </a:pPr>
            <a:endParaRPr lang="en-US" sz="2400" b="1" dirty="0" smtClean="0">
              <a:latin typeface="Times New Roman" panose="02020603050405020304" pitchFamily="18" charset="0"/>
            </a:endParaRPr>
          </a:p>
          <a:p>
            <a:pPr marL="34290" indent="0" algn="just">
              <a:buNone/>
            </a:pPr>
            <a:r>
              <a:rPr lang="en-US" sz="2400" b="1" dirty="0" smtClean="0">
                <a:latin typeface="Times New Roman" panose="02020603050405020304" pitchFamily="18" charset="0"/>
              </a:rPr>
              <a:t>	2. </a:t>
            </a:r>
            <a:r>
              <a:rPr lang="en-US" sz="2400" b="1" dirty="0" err="1" smtClean="0">
                <a:latin typeface="Times New Roman" panose="02020603050405020304" pitchFamily="18" charset="0"/>
              </a:rPr>
              <a:t>Danh</a:t>
            </a:r>
            <a:r>
              <a:rPr lang="en-US" sz="2400" b="1" dirty="0" smtClean="0">
                <a:latin typeface="Times New Roman" panose="02020603050405020304" pitchFamily="18" charset="0"/>
              </a:rPr>
              <a:t> </a:t>
            </a:r>
            <a:r>
              <a:rPr lang="en-US" sz="2400" b="1" dirty="0" err="1">
                <a:latin typeface="Times New Roman" panose="02020603050405020304" pitchFamily="18" charset="0"/>
              </a:rPr>
              <a:t>sách</a:t>
            </a:r>
            <a:r>
              <a:rPr lang="en-US" sz="2400" b="1" dirty="0" smtClean="0">
                <a:latin typeface="Times New Roman" panose="02020603050405020304" pitchFamily="18" charset="0"/>
              </a:rPr>
              <a:t> HSSV </a:t>
            </a:r>
            <a:r>
              <a:rPr lang="en-US" sz="2400" b="1" dirty="0" err="1" smtClean="0">
                <a:latin typeface="Times New Roman" panose="02020603050405020304" pitchFamily="18" charset="0"/>
              </a:rPr>
              <a:t>vắng</a:t>
            </a:r>
            <a:r>
              <a:rPr lang="en-US" sz="2400" b="1" dirty="0" smtClean="0">
                <a:latin typeface="Times New Roman" panose="02020603050405020304" pitchFamily="18" charset="0"/>
              </a:rPr>
              <a:t> </a:t>
            </a:r>
            <a:r>
              <a:rPr lang="en-US" sz="2400" b="1" dirty="0" err="1" smtClean="0">
                <a:latin typeface="Times New Roman" panose="02020603050405020304" pitchFamily="18" charset="0"/>
              </a:rPr>
              <a:t>học</a:t>
            </a:r>
            <a:r>
              <a:rPr lang="en-US" sz="2400" b="1" dirty="0" smtClean="0">
                <a:latin typeface="Times New Roman" panose="02020603050405020304" pitchFamily="18" charset="0"/>
              </a:rPr>
              <a:t> HK2/2018-2019</a:t>
            </a:r>
          </a:p>
          <a:p>
            <a:pPr marL="34290" indent="0" algn="just">
              <a:buNone/>
            </a:pPr>
            <a:endParaRPr lang="en-US" sz="2400" b="1" dirty="0">
              <a:latin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2165560748"/>
              </p:ext>
            </p:extLst>
          </p:nvPr>
        </p:nvGraphicFramePr>
        <p:xfrm>
          <a:off x="3219073" y="1751309"/>
          <a:ext cx="1802377" cy="1363850"/>
        </p:xfrm>
        <a:graphic>
          <a:graphicData uri="http://schemas.openxmlformats.org/presentationml/2006/ole">
            <mc:AlternateContent xmlns:mc="http://schemas.openxmlformats.org/markup-compatibility/2006">
              <mc:Choice xmlns:v="urn:schemas-microsoft-com:vml" Requires="v">
                <p:oleObj spid="_x0000_s1035" name="Worksheet" showAsIcon="1" r:id="rId3" imgW="906480" imgH="787320" progId="Excel.Sheet.8">
                  <p:link updateAutomatic="1"/>
                </p:oleObj>
              </mc:Choice>
              <mc:Fallback>
                <p:oleObj name="Worksheet" showAsIcon="1" r:id="rId3" imgW="906480" imgH="787320" progId="Excel.Sheet.8">
                  <p:link updateAutomatic="1"/>
                  <p:pic>
                    <p:nvPicPr>
                      <p:cNvPr id="0" name=""/>
                      <p:cNvPicPr/>
                      <p:nvPr/>
                    </p:nvPicPr>
                    <p:blipFill>
                      <a:blip r:embed="rId4"/>
                      <a:stretch>
                        <a:fillRect/>
                      </a:stretch>
                    </p:blipFill>
                    <p:spPr>
                      <a:xfrm>
                        <a:off x="3219073" y="1751309"/>
                        <a:ext cx="1802377" cy="1363850"/>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025088784"/>
              </p:ext>
            </p:extLst>
          </p:nvPr>
        </p:nvGraphicFramePr>
        <p:xfrm>
          <a:off x="3440624" y="3965198"/>
          <a:ext cx="1596325" cy="1211236"/>
        </p:xfrm>
        <a:graphic>
          <a:graphicData uri="http://schemas.openxmlformats.org/presentationml/2006/ole">
            <mc:AlternateContent xmlns:mc="http://schemas.openxmlformats.org/markup-compatibility/2006">
              <mc:Choice xmlns:v="urn:schemas-microsoft-com:vml" Requires="v">
                <p:oleObj spid="_x0000_s1036" name="Worksheet" showAsIcon="1" r:id="rId5" imgW="906480" imgH="787320" progId="Excel.Sheet.8">
                  <p:link updateAutomatic="1"/>
                </p:oleObj>
              </mc:Choice>
              <mc:Fallback>
                <p:oleObj name="Worksheet" showAsIcon="1" r:id="rId5" imgW="906480" imgH="787320" progId="Excel.Sheet.8">
                  <p:link updateAutomatic="1"/>
                  <p:pic>
                    <p:nvPicPr>
                      <p:cNvPr id="0" name=""/>
                      <p:cNvPicPr/>
                      <p:nvPr/>
                    </p:nvPicPr>
                    <p:blipFill>
                      <a:blip r:embed="rId6"/>
                      <a:stretch>
                        <a:fillRect/>
                      </a:stretch>
                    </p:blipFill>
                    <p:spPr>
                      <a:xfrm>
                        <a:off x="3440624" y="3965198"/>
                        <a:ext cx="1596325" cy="1211236"/>
                      </a:xfrm>
                      <a:prstGeom prst="rect">
                        <a:avLst/>
                      </a:prstGeom>
                    </p:spPr>
                  </p:pic>
                </p:oleObj>
              </mc:Fallback>
            </mc:AlternateContent>
          </a:graphicData>
        </a:graphic>
      </p:graphicFrame>
    </p:spTree>
    <p:extLst>
      <p:ext uri="{BB962C8B-B14F-4D97-AF65-F5344CB8AC3E}">
        <p14:creationId xmlns:p14="http://schemas.microsoft.com/office/powerpoint/2010/main" val="364818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3471" y="495945"/>
            <a:ext cx="8555065" cy="6137329"/>
          </a:xfrm>
        </p:spPr>
        <p:txBody>
          <a:bodyPr>
            <a:normAutofit/>
          </a:bodyPr>
          <a:lstStyle/>
          <a:p>
            <a:pPr marL="34290" indent="0" algn="ctr">
              <a:buNone/>
            </a:pPr>
            <a:r>
              <a:rPr lang="en-US" sz="2400" b="1" dirty="0" smtClean="0">
                <a:latin typeface="Times New Roman" panose="02020603050405020304" pitchFamily="18" charset="0"/>
                <a:cs typeface="Times New Roman" panose="02020603050405020304" pitchFamily="18" charset="0"/>
              </a:rPr>
              <a:t>THÔNG TIN LIÊN LẠC</a:t>
            </a:r>
          </a:p>
          <a:p>
            <a:pPr marL="34290" indent="0">
              <a:buNone/>
            </a:pPr>
            <a:r>
              <a:rPr lang="en-US" sz="2400"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1. GVCN </a:t>
            </a:r>
            <a:r>
              <a:rPr lang="en-US" sz="2400" b="1" dirty="0" err="1" smtClean="0">
                <a:latin typeface="Times New Roman" panose="02020603050405020304" pitchFamily="18" charset="0"/>
                <a:cs typeface="Times New Roman" panose="02020603050405020304" pitchFamily="18" charset="0"/>
              </a:rPr>
              <a:t>lớp</a:t>
            </a:r>
            <a:r>
              <a:rPr lang="en-US" sz="2400" b="1" dirty="0" smtClean="0">
                <a:latin typeface="Times New Roman" panose="02020603050405020304" pitchFamily="18" charset="0"/>
                <a:cs typeface="Times New Roman" panose="02020603050405020304" pitchFamily="18" charset="0"/>
              </a:rPr>
              <a:t> 18T4-CĐT1 – </a:t>
            </a:r>
            <a:r>
              <a:rPr lang="en-US" sz="2400" b="1" dirty="0" err="1" smtClean="0">
                <a:latin typeface="Times New Roman" panose="02020603050405020304" pitchFamily="18" charset="0"/>
                <a:cs typeface="Times New Roman" panose="02020603050405020304" pitchFamily="18" charset="0"/>
              </a:rPr>
              <a:t>Lưu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Hoàng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Hải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Yến</a:t>
            </a:r>
            <a:endParaRPr lang="en-US" sz="2400" b="1" dirty="0" smtClean="0">
              <a:latin typeface="Times New Roman" panose="02020603050405020304" pitchFamily="18" charset="0"/>
              <a:cs typeface="Times New Roman" panose="02020603050405020304" pitchFamily="18" charset="0"/>
            </a:endParaRPr>
          </a:p>
          <a:p>
            <a:pPr marL="34290" indent="0">
              <a:buNone/>
            </a:pPr>
            <a:r>
              <a:rPr lang="en-US" sz="2400" dirty="0" smtClean="0">
                <a:latin typeface="Times New Roman" panose="02020603050405020304" pitchFamily="18" charset="0"/>
                <a:cs typeface="Times New Roman" panose="02020603050405020304" pitchFamily="18" charset="0"/>
              </a:rPr>
              <a:t>	ĐT: 0943 634 911 – 0939 452 737</a:t>
            </a:r>
          </a:p>
          <a:p>
            <a:pPr marL="34290" indent="0">
              <a:buNone/>
            </a:pPr>
            <a:r>
              <a:rPr lang="en-US" sz="2400" dirty="0" smtClean="0">
                <a:latin typeface="Times New Roman" panose="02020603050405020304" pitchFamily="18" charset="0"/>
                <a:cs typeface="Times New Roman" panose="02020603050405020304" pitchFamily="18" charset="0"/>
              </a:rPr>
              <a:t>	Email: haiyen2985@gmail.com</a:t>
            </a:r>
          </a:p>
          <a:p>
            <a:pPr marL="34290" indent="0">
              <a:buNone/>
            </a:pPr>
            <a:r>
              <a:rPr lang="en-US" sz="2400"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2. </a:t>
            </a:r>
            <a:r>
              <a:rPr lang="en-US" sz="2400" b="1" dirty="0" err="1">
                <a:latin typeface="Times New Roman" panose="02020603050405020304" pitchFamily="18" charset="0"/>
                <a:cs typeface="Times New Roman" panose="02020603050405020304" pitchFamily="18" charset="0"/>
              </a:rPr>
              <a:t>Phòng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Công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trị</a:t>
            </a:r>
            <a:r>
              <a:rPr lang="en-US" sz="2400" b="1" dirty="0">
                <a:latin typeface="Times New Roman" panose="02020603050405020304" pitchFamily="18" charset="0"/>
                <a:cs typeface="Times New Roman" panose="02020603050405020304" pitchFamily="18" charset="0"/>
              </a:rPr>
              <a:t> - HSSV: </a:t>
            </a:r>
            <a:r>
              <a:rPr lang="en-US" sz="2400" b="1" dirty="0">
                <a:latin typeface="Times New Roman" panose="02020603050405020304" pitchFamily="18" charset="0"/>
                <a:cs typeface="Times New Roman" panose="02020603050405020304" pitchFamily="18" charset="0"/>
              </a:rPr>
              <a:t>028.38116847</a:t>
            </a:r>
          </a:p>
          <a:p>
            <a:pPr marL="34290" indent="0">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HS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a:t>
            </a:r>
          </a:p>
          <a:p>
            <a:pPr marL="34290" indent="0">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Thầy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Nguyễn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Dũng</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0358 800 688</a:t>
            </a:r>
            <a:endParaRPr lang="en-US" sz="2400" dirty="0">
              <a:latin typeface="Times New Roman" panose="02020603050405020304" pitchFamily="18" charset="0"/>
              <a:cs typeface="Times New Roman" panose="02020603050405020304" pitchFamily="18" charset="0"/>
            </a:endParaRPr>
          </a:p>
          <a:p>
            <a:pPr marL="34290" indent="0">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Lê</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Giang</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0918 80 66 94</a:t>
            </a:r>
            <a:endParaRPr lang="en-US" sz="2400" dirty="0">
              <a:latin typeface="Times New Roman" panose="02020603050405020304" pitchFamily="18" charset="0"/>
              <a:cs typeface="Times New Roman" panose="02020603050405020304" pitchFamily="18" charset="0"/>
            </a:endParaRPr>
          </a:p>
          <a:p>
            <a:pPr marL="34290" indent="0">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Thầy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Bùi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Phước</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0327 375 175</a:t>
            </a:r>
            <a:r>
              <a:rPr lang="en-US" sz="2400" dirty="0">
                <a:latin typeface="Times New Roman" panose="02020603050405020304" pitchFamily="18" charset="0"/>
                <a:cs typeface="Times New Roman" panose="02020603050405020304" pitchFamily="18" charset="0"/>
              </a:rPr>
              <a:t>.</a:t>
            </a:r>
            <a:endParaRPr lang="en-US" sz="2400" dirty="0">
              <a:latin typeface="Times New Roman" pitchFamily="18" charset="0"/>
              <a:cs typeface="Times New Roman" pitchFamily="18" charset="0"/>
            </a:endParaRPr>
          </a:p>
          <a:p>
            <a:pPr marL="34290" indent="0">
              <a:buNone/>
            </a:pP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3. </a:t>
            </a:r>
            <a:r>
              <a:rPr lang="en-US" sz="2400" b="1" dirty="0" err="1" smtClean="0">
                <a:latin typeface="Times New Roman" pitchFamily="18" charset="0"/>
                <a:cs typeface="Times New Roman" pitchFamily="18" charset="0"/>
              </a:rPr>
              <a:t>Phòng</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Tuyển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sinh</a:t>
            </a:r>
            <a:r>
              <a:rPr lang="en-US" sz="2400" b="1" dirty="0">
                <a:latin typeface="Times New Roman" pitchFamily="18" charset="0"/>
                <a:cs typeface="Times New Roman" pitchFamily="18" charset="0"/>
              </a:rPr>
              <a:t> –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 ĐT: </a:t>
            </a:r>
            <a:r>
              <a:rPr lang="en-US" sz="2400" b="1" dirty="0" smtClean="0">
                <a:latin typeface="Times New Roman" pitchFamily="18" charset="0"/>
                <a:cs typeface="Times New Roman" pitchFamily="18" charset="0"/>
              </a:rPr>
              <a:t>028.38110521</a:t>
            </a:r>
            <a:r>
              <a:rPr lang="en-US" sz="2400" dirty="0" smtClean="0">
                <a:latin typeface="Times New Roman" pitchFamily="18" charset="0"/>
                <a:cs typeface="Times New Roman" pitchFamily="18" charset="0"/>
              </a:rPr>
              <a:t>,</a:t>
            </a:r>
          </a:p>
          <a:p>
            <a:pPr marL="34290" indent="0">
              <a:buNone/>
            </a:pP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Thầy</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Sĩ</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0909 617 880</a:t>
            </a:r>
            <a:r>
              <a:rPr lang="en-US" sz="2400" dirty="0">
                <a:latin typeface="Times New Roman" pitchFamily="18" charset="0"/>
                <a:cs typeface="Times New Roman" pitchFamily="18" charset="0"/>
              </a:rPr>
              <a:t>.</a:t>
            </a:r>
          </a:p>
          <a:p>
            <a:endParaRPr lang="en-US" sz="2400" dirty="0">
              <a:latin typeface="Times New Roman" panose="02020603050405020304" pitchFamily="18" charset="0"/>
            </a:endParaRPr>
          </a:p>
        </p:txBody>
      </p:sp>
    </p:spTree>
    <p:extLst>
      <p:ext uri="{BB962C8B-B14F-4D97-AF65-F5344CB8AC3E}">
        <p14:creationId xmlns:p14="http://schemas.microsoft.com/office/powerpoint/2010/main" val="214140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432" y="2033517"/>
            <a:ext cx="8407021" cy="3605286"/>
          </a:xfrm>
        </p:spPr>
        <p:txBody>
          <a:bodyPr>
            <a:normAutofit/>
          </a:bodyPr>
          <a:lstStyle/>
          <a:p>
            <a:pPr marL="34290" indent="0" algn="ctr">
              <a:buNone/>
            </a:pPr>
            <a:r>
              <a:rPr lang="en-US" sz="4000" b="1" dirty="0" smtClean="0">
                <a:latin typeface="Times New Roman" pitchFamily="18" charset="0"/>
                <a:cs typeface="Times New Roman" pitchFamily="18" charset="0"/>
              </a:rPr>
              <a:t>TRÂN TRỌNG CẢM ƠN </a:t>
            </a:r>
          </a:p>
          <a:p>
            <a:pPr marL="34290" indent="0" algn="ctr">
              <a:buNone/>
            </a:pPr>
            <a:r>
              <a:rPr lang="en-US" sz="4000" b="1" dirty="0" smtClean="0">
                <a:latin typeface="Times New Roman" pitchFamily="18" charset="0"/>
                <a:cs typeface="Times New Roman" pitchFamily="18" charset="0"/>
              </a:rPr>
              <a:t>QUÝ VỊ </a:t>
            </a:r>
            <a:r>
              <a:rPr lang="en-US" sz="4000" b="1" dirty="0" smtClean="0">
                <a:latin typeface="Times New Roman" pitchFamily="18" charset="0"/>
                <a:cs typeface="Times New Roman" pitchFamily="18" charset="0"/>
              </a:rPr>
              <a:t>PHỤ </a:t>
            </a:r>
            <a:r>
              <a:rPr lang="en-US" sz="4000" b="1" dirty="0">
                <a:latin typeface="Times New Roman" pitchFamily="18" charset="0"/>
                <a:cs typeface="Times New Roman" pitchFamily="18" charset="0"/>
              </a:rPr>
              <a:t>HUYNH </a:t>
            </a:r>
            <a:endParaRPr lang="en-US" sz="4000" b="1" dirty="0" smtClean="0">
              <a:latin typeface="Times New Roman" pitchFamily="18" charset="0"/>
              <a:cs typeface="Times New Roman" pitchFamily="18" charset="0"/>
            </a:endParaRPr>
          </a:p>
          <a:p>
            <a:pPr marL="34290" indent="0" algn="ctr">
              <a:buNone/>
            </a:pPr>
            <a:r>
              <a:rPr lang="en-US" sz="4000" b="1" dirty="0" smtClean="0">
                <a:latin typeface="Times New Roman" pitchFamily="18" charset="0"/>
                <a:cs typeface="Times New Roman" pitchFamily="18" charset="0"/>
              </a:rPr>
              <a:t>ĐÃ </a:t>
            </a:r>
            <a:r>
              <a:rPr lang="en-US" sz="4000" b="1" dirty="0" smtClean="0">
                <a:latin typeface="Times New Roman" pitchFamily="18" charset="0"/>
                <a:cs typeface="Times New Roman" pitchFamily="18" charset="0"/>
              </a:rPr>
              <a:t>ĐẾN THAM DỰ </a:t>
            </a:r>
          </a:p>
          <a:p>
            <a:pPr marL="34290" indent="0" algn="ctr">
              <a:buNone/>
            </a:pPr>
            <a:r>
              <a:rPr lang="en-US" sz="4000" b="1" dirty="0" smtClean="0">
                <a:latin typeface="Times New Roman" pitchFamily="18" charset="0"/>
                <a:cs typeface="Times New Roman" pitchFamily="18" charset="0"/>
              </a:rPr>
              <a:t>HỌP PHỤ HUYNH HỌC SINH</a:t>
            </a:r>
            <a:endParaRPr lang="en-US" sz="4000" dirty="0">
              <a:latin typeface="Times New Roman" pitchFamily="18" charset="0"/>
              <a:cs typeface="Times New Roman" pitchFamily="18" charset="0"/>
            </a:endParaRPr>
          </a:p>
          <a:p>
            <a:endParaRPr lang="en-US" sz="4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0591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themeOverride>
</file>

<file path=docProps/app.xml><?xml version="1.0" encoding="utf-8"?>
<Properties xmlns="http://schemas.openxmlformats.org/officeDocument/2006/extended-properties" xmlns:vt="http://schemas.openxmlformats.org/officeDocument/2006/docPropsVTypes">
  <Template/>
  <TotalTime>3928</TotalTime>
  <Words>861</Words>
  <Application>Microsoft Office PowerPoint</Application>
  <PresentationFormat>On-screen Show (4:3)</PresentationFormat>
  <Paragraphs>154</Paragraphs>
  <Slides>29</Slides>
  <Notes>0</Notes>
  <HiddenSlides>0</HiddenSlides>
  <MMClips>0</MMClips>
  <ScaleCrop>false</ScaleCrop>
  <HeadingPairs>
    <vt:vector size="6" baseType="variant">
      <vt:variant>
        <vt:lpstr>Theme</vt:lpstr>
      </vt:variant>
      <vt:variant>
        <vt:i4>1</vt:i4>
      </vt:variant>
      <vt:variant>
        <vt:lpstr>Links</vt:lpstr>
      </vt:variant>
      <vt:variant>
        <vt:i4>2</vt:i4>
      </vt:variant>
      <vt:variant>
        <vt:lpstr>Slide Titles</vt:lpstr>
      </vt:variant>
      <vt:variant>
        <vt:i4>29</vt:i4>
      </vt:variant>
    </vt:vector>
  </HeadingPairs>
  <TitlesOfParts>
    <vt:vector size="32" baseType="lpstr">
      <vt:lpstr>Back to School 16x9</vt:lpstr>
      <vt:lpstr>C:\Users\Thu Thuy\Desktop\tong ket HKI.xls</vt:lpstr>
      <vt:lpstr>C:\Users\Thu Thuy\Desktop\thong ke vang hoc HKII.xls</vt:lpstr>
      <vt:lpstr>PowerPoint Presentation</vt:lpstr>
      <vt:lpstr>PowerPoint Presentation</vt:lpstr>
      <vt:lpstr>I. QUY CHẾ - QUY ĐỊNH ĐỐI VỚI HSSV</vt:lpstr>
      <vt:lpstr>2. Về công tác học vụ: </vt:lpstr>
      <vt:lpstr>PowerPoint Presentation</vt:lpstr>
      <vt:lpstr>3. Về quy chế đào tạo: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 NHỮNG GIẢI PHÁP NÂNG CAO CHẤT LƯỢNG HỌC TẬP, RÈN LUYỆN VÀ GIÁO DỤC ĐẠO ĐỨC LỐI SỐNG CHO HSSV</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CƯƠNG VỀ TÂM LÝ  VÀ TÂM LÝ HỌC NHÀ TRƯỜNG</dc:title>
  <dc:creator>Cong Tran</dc:creator>
  <cp:lastModifiedBy>Thu Thuy</cp:lastModifiedBy>
  <cp:revision>620</cp:revision>
  <cp:lastPrinted>2015-05-18T23:48:17Z</cp:lastPrinted>
  <dcterms:created xsi:type="dcterms:W3CDTF">2015-01-19T22:55:38Z</dcterms:created>
  <dcterms:modified xsi:type="dcterms:W3CDTF">2019-04-20T20:25:00Z</dcterms:modified>
</cp:coreProperties>
</file>